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7" r:id="rId3"/>
    <p:sldId id="259" r:id="rId4"/>
    <p:sldId id="262" r:id="rId5"/>
    <p:sldId id="257" r:id="rId6"/>
    <p:sldId id="258" r:id="rId7"/>
    <p:sldId id="264" r:id="rId8"/>
    <p:sldId id="273" r:id="rId9"/>
    <p:sldId id="274" r:id="rId10"/>
    <p:sldId id="275" r:id="rId11"/>
    <p:sldId id="276" r:id="rId12"/>
    <p:sldId id="271" r:id="rId13"/>
    <p:sldId id="272" r:id="rId14"/>
    <p:sldId id="266" r:id="rId15"/>
    <p:sldId id="268" r:id="rId16"/>
    <p:sldId id="263" r:id="rId17"/>
    <p:sldId id="265" r:id="rId18"/>
    <p:sldId id="270" r:id="rId1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15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B8371-053B-442B-AD29-69E28C5B5CA6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EB6E6-BB66-4366-8B6E-9256E6D97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681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6BCFF-5485-405C-AFDD-CA13B11584BC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94E9E-C7EF-475C-9E28-3A000958B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578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E42F-C209-4226-BA24-04D6AC2BF9E6}" type="datetime1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FD3C-A4B9-4AA9-9B9A-73B75ACFE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D94C-A810-4450-95D8-9A9A805D0496}" type="datetime1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FD3C-A4B9-4AA9-9B9A-73B75ACFE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773C-311B-4E5E-936D-C6E89479B02D}" type="datetime1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FD3C-A4B9-4AA9-9B9A-73B75ACFE18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A351-FBCC-46B1-B018-38348531BF1D}" type="datetime1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FD3C-A4B9-4AA9-9B9A-73B75ACFE18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278F-78BB-4854-9446-6DEB1CC0E0B1}" type="datetime1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FD3C-A4B9-4AA9-9B9A-73B75ACFE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8E89C-5246-4D06-9D3B-7CAC697C8605}" type="datetime1">
              <a:rPr lang="ru-RU" smtClean="0"/>
              <a:t>28.10.2025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FD3C-A4B9-4AA9-9B9A-73B75ACFE18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926A-C5F6-40DB-8E60-7AEA59EC2C6F}" type="datetime1">
              <a:rPr lang="ru-RU" smtClean="0"/>
              <a:t>28.10.2025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FD3C-A4B9-4AA9-9B9A-73B75ACFE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EC68-581A-4EC8-98A1-3B73A2EDC57A}" type="datetime1">
              <a:rPr lang="ru-RU" smtClean="0"/>
              <a:t>28.10.2025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FD3C-A4B9-4AA9-9B9A-73B75ACFE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B296-9E44-47C1-AEC3-84905098A24E}" type="datetime1">
              <a:rPr lang="ru-RU" smtClean="0"/>
              <a:t>28.10.2025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FD3C-A4B9-4AA9-9B9A-73B75ACFE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62E9-78A2-4377-9579-8ED04C695A7E}" type="datetime1">
              <a:rPr lang="ru-RU" smtClean="0"/>
              <a:t>28.10.2025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FD3C-A4B9-4AA9-9B9A-73B75ACFE18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906A-C05C-4E00-B25C-2537F3F19565}" type="datetime1">
              <a:rPr lang="ru-RU" smtClean="0"/>
              <a:t>28.10.2025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FD3C-A4B9-4AA9-9B9A-73B75ACFE18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705BBB4-CB54-4D37-87E4-00ADEFE73E43}" type="datetime1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71FFD3C-A4B9-4AA9-9B9A-73B75ACFE18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smo.org/meeting-calendar/esmo-asia-congress-2025/programme" TargetMode="External"/><Relationship Id="rId3" Type="http://schemas.openxmlformats.org/officeDocument/2006/relationships/hyperlink" Target="https://igcsmeeting.com/?gad_source" TargetMode="External"/><Relationship Id="rId7" Type="http://schemas.openxmlformats.org/officeDocument/2006/relationships/hyperlink" Target="https://www.cancer.thesciencequest.org/" TargetMode="External"/><Relationship Id="rId2" Type="http://schemas.openxmlformats.org/officeDocument/2006/relationships/hyperlink" Target="https://www.esmo.org/meeting-calendar/esmo-congress-202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rldexpo.pro/ancer-thesciencequest" TargetMode="External"/><Relationship Id="rId5" Type="http://schemas.openxmlformats.org/officeDocument/2006/relationships/hyperlink" Target="https://www.uicc.org/wcls2025/about" TargetMode="External"/><Relationship Id="rId4" Type="http://schemas.openxmlformats.org/officeDocument/2006/relationships/hyperlink" Target="https://ccconferencecentre.co.za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smo.org/meeting-calendar/esmo-congress-2026" TargetMode="External"/><Relationship Id="rId3" Type="http://schemas.openxmlformats.org/officeDocument/2006/relationships/hyperlink" Target="https://www.esmo.org/meeting-calendar/european-lung-cancer-congress-2026" TargetMode="External"/><Relationship Id="rId7" Type="http://schemas.openxmlformats.org/officeDocument/2006/relationships/hyperlink" Target="https://www.worldcancercongress.org/about-world-cancer-congress/host-2026-wcc" TargetMode="External"/><Relationship Id="rId2" Type="http://schemas.openxmlformats.org/officeDocument/2006/relationships/hyperlink" Target="https://event.eortc.org/ebcc1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smo.org/meeting-calendar/esmo-gastrointestinal-cancers-congress-2026" TargetMode="External"/><Relationship Id="rId5" Type="http://schemas.openxmlformats.org/officeDocument/2006/relationships/hyperlink" Target="http://www.asco.org/annual-meeting/dates-know" TargetMode="External"/><Relationship Id="rId4" Type="http://schemas.openxmlformats.org/officeDocument/2006/relationships/hyperlink" Target="https://www.esmo.org/meeting-calendar/esmo-breast-cancer-2026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rankings.newsweek.com/worlds-best-specialized-hospitals-2025/oncolog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rank.org/medicine/oncology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8280920" cy="151216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Международная </a:t>
            </a:r>
            <a:r>
              <a:rPr lang="ru-RU" sz="3200" b="1" dirty="0" smtClean="0">
                <a:solidFill>
                  <a:srgbClr val="002060"/>
                </a:solidFill>
              </a:rPr>
              <a:t>деятельность </a:t>
            </a:r>
            <a:r>
              <a:rPr lang="ru-RU" sz="3200" b="1" dirty="0" err="1" smtClean="0">
                <a:solidFill>
                  <a:srgbClr val="002060"/>
                </a:solidFill>
              </a:rPr>
              <a:t>КазНИИОиР</a:t>
            </a:r>
            <a:r>
              <a:rPr lang="en-US" sz="3200" b="1" dirty="0" smtClean="0">
                <a:solidFill>
                  <a:srgbClr val="002060"/>
                </a:solidFill>
              </a:rPr>
              <a:t>: 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опыт и перспективы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2025г.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661248"/>
            <a:ext cx="7416824" cy="93610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2800" dirty="0" err="1" smtClean="0">
                <a:solidFill>
                  <a:srgbClr val="002060"/>
                </a:solidFill>
              </a:rPr>
              <a:t>Шинболатова</a:t>
            </a:r>
            <a:r>
              <a:rPr lang="ru-RU" sz="2800" dirty="0" smtClean="0">
                <a:solidFill>
                  <a:srgbClr val="002060"/>
                </a:solidFill>
              </a:rPr>
              <a:t> А.С. 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Руководитель отдела международного сотрудничества</a:t>
            </a:r>
          </a:p>
          <a:p>
            <a:pPr algn="l"/>
            <a:r>
              <a:rPr lang="ru-RU" sz="2200" smtClean="0">
                <a:solidFill>
                  <a:srgbClr val="002060"/>
                </a:solidFill>
              </a:rPr>
              <a:t>12.09.2025г. 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091" y="332656"/>
            <a:ext cx="20732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31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A351-FBCC-46B1-B018-38348531BF1D}" type="datetime1">
              <a:rPr lang="ru-RU" smtClean="0"/>
              <a:t>28.10.2025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FD3C-A4B9-4AA9-9B9A-73B75ACFE180}" type="slidenum">
              <a:rPr lang="ru-RU" smtClean="0"/>
              <a:t>10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Планы и направления сотрудничества в рамках подписанных в 2025 году Меморандумов о сотрудничестве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280920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16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A351-FBCC-46B1-B018-38348531BF1D}" type="datetime1">
              <a:rPr lang="ru-RU" smtClean="0"/>
              <a:t>28.10.2025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FD3C-A4B9-4AA9-9B9A-73B75ACFE180}" type="slidenum">
              <a:rPr lang="ru-RU" smtClean="0"/>
              <a:t>11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073E8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Планы и направления сотрудничества в рамках подписанных в 2025 году Меморандумов о сотрудничестве </a:t>
            </a:r>
            <a:r>
              <a:rPr lang="ru-RU" sz="2000" b="1" dirty="0" smtClean="0">
                <a:solidFill>
                  <a:srgbClr val="073E87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(2)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64096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23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A351-FBCC-46B1-B018-38348531BF1D}" type="datetime1">
              <a:rPr lang="ru-RU" smtClean="0"/>
              <a:t>28.10.2025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FD3C-A4B9-4AA9-9B9A-73B75ACFE180}" type="slidenum">
              <a:rPr lang="ru-RU" smtClean="0"/>
              <a:t>12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24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Международные конференции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2025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г.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114532"/>
              </p:ext>
            </p:extLst>
          </p:nvPr>
        </p:nvGraphicFramePr>
        <p:xfrm>
          <a:off x="179512" y="759340"/>
          <a:ext cx="8856983" cy="5987791"/>
        </p:xfrm>
        <a:graphic>
          <a:graphicData uri="http://schemas.openxmlformats.org/drawingml/2006/table">
            <a:tbl>
              <a:tblPr firstRow="1" firstCol="1" bandRow="1"/>
              <a:tblGrid>
                <a:gridCol w="334983"/>
                <a:gridCol w="3125586"/>
                <a:gridCol w="3677203"/>
                <a:gridCol w="1719211"/>
              </a:tblGrid>
              <a:tr h="242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1" marR="37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Title of conference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1" marR="37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Date/web page\place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1" marR="37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Registration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1" marR="37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1" marR="37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ESMO </a:t>
                      </a:r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Congress</a:t>
                      </a:r>
                      <a:r>
                        <a:rPr lang="en-US" sz="14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2025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1" marR="37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17-21 October 2025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rgbClr val="0563C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https://www.esmo.org/meeting-calendar/esmo-congress-2025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Берлин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Maritim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Hotel Berlin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1" marR="37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Closed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212121"/>
                          </a:solidFill>
                          <a:effectLst/>
                          <a:latin typeface="Roboto"/>
                          <a:ea typeface="Calibri"/>
                          <a:cs typeface="Times New Roman"/>
                        </a:rPr>
                        <a:t>€ 665.00</a:t>
                      </a:r>
                      <a:r>
                        <a:rPr lang="en-US" sz="1400">
                          <a:solidFill>
                            <a:srgbClr val="212121"/>
                          </a:solidFill>
                          <a:effectLst/>
                          <a:latin typeface="Roboto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ru-RU" sz="1400">
                          <a:solidFill>
                            <a:srgbClr val="212121"/>
                          </a:solidFill>
                          <a:effectLst/>
                          <a:latin typeface="Roboto"/>
                          <a:ea typeface="Calibri"/>
                          <a:cs typeface="Times New Roman"/>
                        </a:rPr>
                        <a:t>€ 1,195.00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1" marR="37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0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1" marR="37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 IGCS 2025 Annual Global Meeting.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1" marR="37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5 - 7, November 2025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rgbClr val="0563C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https://igcsmeeting.com/?gad_source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Cape Town, South Africa </a:t>
                      </a: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Century City Conference Centre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1" marR="37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Closed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11111"/>
                          </a:solidFill>
                          <a:effectLst/>
                          <a:latin typeface="Roboto"/>
                          <a:ea typeface="Calibri"/>
                          <a:cs typeface="Times New Roman"/>
                        </a:rPr>
                        <a:t>$560</a:t>
                      </a:r>
                      <a:r>
                        <a:rPr lang="en-US" sz="1400">
                          <a:solidFill>
                            <a:srgbClr val="111111"/>
                          </a:solidFill>
                          <a:effectLst/>
                          <a:latin typeface="Roboto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ru-RU" sz="1400">
                          <a:solidFill>
                            <a:srgbClr val="111111"/>
                          </a:solidFill>
                          <a:effectLst/>
                          <a:latin typeface="Roboto"/>
                          <a:ea typeface="Calibri"/>
                          <a:cs typeface="Times New Roman"/>
                        </a:rPr>
                        <a:t>$1,070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1" marR="37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05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1" marR="37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World</a:t>
                      </a:r>
                      <a:r>
                        <a:rPr lang="ru-RU" sz="1400" kern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kern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Cancer</a:t>
                      </a:r>
                      <a:r>
                        <a:rPr lang="ru-RU" sz="1400" kern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kern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Leaders</a:t>
                      </a:r>
                      <a:r>
                        <a:rPr lang="ru-RU" sz="1400" kern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' </a:t>
                      </a:r>
                      <a:r>
                        <a:rPr lang="ru-RU" sz="1400" kern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Summit</a:t>
                      </a:r>
                      <a:r>
                        <a:rPr lang="ru-RU" sz="1400" kern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202</a:t>
                      </a:r>
                      <a:r>
                        <a:rPr lang="en-US" sz="1400" kern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1" marR="37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18-20 November 2025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rgbClr val="0563C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5"/>
                        </a:rPr>
                        <a:t>https://www.uicc.org/wcls2025/about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Bridging Divides, Building Futures | Melbourne, Australia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1" marR="37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3000CHF +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570CHF – 1200CHF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1" marR="37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4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1" marR="37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Global Conference on Cancer Research and Novel Drug Development 2025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1" marR="37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 – 19. 11.2025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rgbClr val="0563C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https://www.cancer.thesciencequest.org/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Tokyo Prince Hotel, Tokyo, Japan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1" marR="37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Closed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$749.00</a:t>
                      </a:r>
                      <a:r>
                        <a:rPr lang="en-US" sz="1400" dirty="0">
                          <a:solidFill>
                            <a:srgbClr val="21212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$1319.00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1" marR="37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80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1" marR="37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ESMO Asia Congress 2025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1" marR="37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– 7 December, 2025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8"/>
                        </a:rPr>
                        <a:t>https://www.esmo.org/meeting-calendar/esmo-asia-congress-2025/programme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1" marR="37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Closed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01" marR="37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56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612401"/>
              </p:ext>
            </p:extLst>
          </p:nvPr>
        </p:nvGraphicFramePr>
        <p:xfrm>
          <a:off x="395536" y="980728"/>
          <a:ext cx="8208914" cy="5182111"/>
        </p:xfrm>
        <a:graphic>
          <a:graphicData uri="http://schemas.openxmlformats.org/drawingml/2006/table">
            <a:tbl>
              <a:tblPr firstRow="1" firstCol="1" bandRow="1"/>
              <a:tblGrid>
                <a:gridCol w="310473"/>
                <a:gridCol w="2896886"/>
                <a:gridCol w="3408140"/>
                <a:gridCol w="1593415"/>
              </a:tblGrid>
              <a:tr h="118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9" marR="2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Title of conference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9" marR="2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Date/web page\place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9" marR="2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Registration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9" marR="2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9" marR="2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800" spc="-30" dirty="0">
                          <a:solidFill>
                            <a:srgbClr val="000000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15th European Breast Cancer Conference (EBCC-15)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9" marR="2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cap="all" dirty="0">
                          <a:solidFill>
                            <a:srgbClr val="000000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March 25, 2026 - March 27, 2026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cap="all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https://event.eortc.org/ebcc15/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n-US" sz="1100" spc="20" dirty="0">
                          <a:solidFill>
                            <a:srgbClr val="333333"/>
                          </a:solidFill>
                          <a:effectLst/>
                          <a:latin typeface="Roboto"/>
                          <a:ea typeface="Times New Roman"/>
                          <a:cs typeface="Times New Roman"/>
                        </a:rPr>
                        <a:t>CCIB Barcelona</a:t>
                      </a:r>
                      <a:r>
                        <a:rPr lang="en-US" sz="1100" spc="20" dirty="0" smtClean="0">
                          <a:solidFill>
                            <a:srgbClr val="333333"/>
                          </a:solidFill>
                          <a:effectLst/>
                          <a:latin typeface="Roboto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9" marR="2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spc="20">
                          <a:solidFill>
                            <a:srgbClr val="000000"/>
                          </a:solidFill>
                          <a:effectLst/>
                          <a:latin typeface="Roboto"/>
                          <a:ea typeface="Calibri"/>
                          <a:cs typeface="Times New Roman"/>
                        </a:rPr>
                        <a:t>Abstract Submission: 1 Sept – 3 Nov 2025</a:t>
                      </a:r>
                      <a:r>
                        <a:rPr lang="en-US" sz="1100" b="1" spc="20">
                          <a:solidFill>
                            <a:srgbClr val="000000"/>
                          </a:solidFill>
                          <a:effectLst/>
                          <a:latin typeface="Roboto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1100" b="1" spc="20">
                          <a:solidFill>
                            <a:srgbClr val="000000"/>
                          </a:solidFill>
                          <a:effectLst/>
                          <a:latin typeface="Roboto"/>
                          <a:ea typeface="Calibri"/>
                          <a:cs typeface="Times New Roman"/>
                        </a:rPr>
                      </a:br>
                      <a:r>
                        <a:rPr lang="en-US" sz="1100" spc="20">
                          <a:solidFill>
                            <a:srgbClr val="000000"/>
                          </a:solidFill>
                          <a:effectLst/>
                          <a:latin typeface="Roboto"/>
                          <a:ea typeface="Calibri"/>
                          <a:cs typeface="Times New Roman"/>
                        </a:rPr>
                        <a:t>Late Breaking Submission: 2-9 February 2026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9" marR="2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9" marR="2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European Lung Cancer Congress (ELCC 2026), taking place in Copenhagen, Denmark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9" marR="2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25-28 March 2026.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100" u="sng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https</a:t>
                      </a:r>
                      <a:r>
                        <a:rPr lang="en-US" sz="1100" u="sng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://www.esmo.org/meeting-calendar/european-lung-cancer-congress-2026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Bella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Center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Copenhagen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Denmark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9" marR="2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12121"/>
                          </a:solidFill>
                          <a:effectLst/>
                          <a:latin typeface="Roboto"/>
                          <a:ea typeface="Calibri"/>
                          <a:cs typeface="Times New Roman"/>
                        </a:rPr>
                        <a:t>will be available nearer in time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9" marR="2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9" marR="2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ESMO Breast cancer 2026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9" marR="2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to 8 May 2026</a:t>
                      </a:r>
                      <a:r>
                        <a:rPr lang="en-US" sz="1100" u="sng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https://www.esmo.org/meeting-calendar/esmo-breast-cancer-2026</a:t>
                      </a:r>
                      <a:r>
                        <a:rPr lang="en-US" sz="1100" u="sng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hub27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Messe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Berlin in Berlin, Germany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9" marR="2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Now open till -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Tuesday, 27 January 2026, 21:00 CET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9" marR="2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9" marR="2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American Society of Clinical Oncology (ASCO) Annual Meeting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9" marR="2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May 29, 2026 - Jun 02, 2026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5"/>
                        </a:rPr>
                        <a:t>www.asco.org/annual-meeting/dates-know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Chicago, </a:t>
                      </a:r>
                      <a:r>
                        <a:rPr lang="en-US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USA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9" marR="2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9" marR="2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9" marR="2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21212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ESMO Gastrointestinal Cancers Congress 2026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9" marR="2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21212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to 4 July </a:t>
                      </a:r>
                      <a:r>
                        <a:rPr lang="en-US" sz="1100" dirty="0" smtClean="0">
                          <a:solidFill>
                            <a:srgbClr val="21212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2026</a:t>
                      </a:r>
                      <a:r>
                        <a:rPr lang="en-US" sz="1100" u="sng" dirty="0" smtClean="0">
                          <a:solidFill>
                            <a:srgbClr val="0563C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https</a:t>
                      </a:r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://www.esmo.org/meeting-calendar/esmo-gastrointestinal-cancers-congress-2026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21212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Munich</a:t>
                      </a:r>
                      <a:r>
                        <a:rPr lang="en-US" sz="1100" dirty="0">
                          <a:solidFill>
                            <a:srgbClr val="21212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, Germany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9" marR="2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12121"/>
                          </a:solidFill>
                          <a:effectLst/>
                          <a:latin typeface="Roboto"/>
                          <a:ea typeface="Calibri"/>
                          <a:cs typeface="Times New Roman"/>
                        </a:rPr>
                        <a:t>will be available nearer in time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9" marR="2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9" marR="2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World Cancer Congress 2026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9" marR="2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24-26 September 2026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7"/>
                        </a:rPr>
                        <a:t>https://www.worldcancercongress.org/about-world-cancer-congress/host-2026-wcc</a:t>
                      </a:r>
                      <a:r>
                        <a:rPr lang="en-US" sz="1100" dirty="0">
                          <a:solidFill>
                            <a:srgbClr val="FF682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682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100" dirty="0" smtClean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Hong </a:t>
                      </a:r>
                      <a:r>
                        <a:rPr lang="en-US" sz="1100" dirty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Kong Convention and Exhibition Centre (HKCEC</a:t>
                      </a:r>
                      <a:r>
                        <a:rPr lang="en-US" sz="1100" dirty="0" smtClean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11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9" marR="2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FEB 2026</a:t>
                      </a:r>
                      <a:r>
                        <a:rPr lang="en-US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APR</a:t>
                      </a:r>
                      <a:r>
                        <a:rPr lang="en-US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2026</a:t>
                      </a:r>
                      <a:endParaRPr lang="en-US" sz="11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Starting in November</a:t>
                      </a: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9" marR="2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9" marR="2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ESMO 2026, Madrid, Spain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9" marR="2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12121"/>
                          </a:solidFill>
                          <a:effectLst/>
                          <a:latin typeface="Roboto"/>
                          <a:ea typeface="Calibri"/>
                          <a:cs typeface="Times New Roman"/>
                        </a:rPr>
                        <a:t>23-27 October 2026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100" u="sng" dirty="0" smtClean="0">
                          <a:solidFill>
                            <a:srgbClr val="0563C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https</a:t>
                      </a:r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://www.esmo.org/meeting-calendar/esmo-congress-2026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212121"/>
                          </a:solidFill>
                          <a:effectLst/>
                          <a:latin typeface="Roboto"/>
                          <a:ea typeface="Calibri"/>
                          <a:cs typeface="Times New Roman"/>
                        </a:rPr>
                        <a:t>Madrid</a:t>
                      </a:r>
                      <a:r>
                        <a:rPr lang="ru-RU" sz="1100" dirty="0">
                          <a:solidFill>
                            <a:srgbClr val="212121"/>
                          </a:solidFill>
                          <a:effectLst/>
                          <a:latin typeface="Roboto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solidFill>
                            <a:srgbClr val="212121"/>
                          </a:solidFill>
                          <a:effectLst/>
                          <a:latin typeface="Roboto"/>
                          <a:ea typeface="Calibri"/>
                          <a:cs typeface="Times New Roman"/>
                        </a:rPr>
                        <a:t>Spain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9" marR="2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09" marR="22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A351-FBCC-46B1-B018-38348531BF1D}" type="datetime1">
              <a:rPr lang="ru-RU" smtClean="0"/>
              <a:t>28.10.2025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FD3C-A4B9-4AA9-9B9A-73B75ACFE180}" type="slidenum">
              <a:rPr lang="ru-RU" smtClean="0"/>
              <a:t>13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Планируемые конференции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2026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88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4569371"/>
          </a:xfrm>
        </p:spPr>
        <p:txBody>
          <a:bodyPr>
            <a:normAutofit fontScale="77500" lnSpcReduction="2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2600" b="1" dirty="0" smtClean="0"/>
              <a:t>1</a:t>
            </a:r>
            <a:r>
              <a:rPr lang="ru-RU" dirty="0" smtClean="0"/>
              <a:t>. </a:t>
            </a:r>
            <a:r>
              <a:rPr lang="ru-KZ" b="1" dirty="0">
                <a:latin typeface="Times New Roman"/>
                <a:ea typeface="Times New Roman"/>
                <a:cs typeface="Times New Roman"/>
              </a:rPr>
              <a:t>Предложения по совместным научным проектам на 2025–2026 гг</a:t>
            </a:r>
            <a:r>
              <a:rPr lang="ru-KZ" b="1" dirty="0" smtClean="0">
                <a:latin typeface="Times New Roman"/>
                <a:ea typeface="Times New Roman"/>
                <a:cs typeface="Times New Roman"/>
              </a:rPr>
              <a:t>.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1700" dirty="0">
                <a:solidFill>
                  <a:srgbClr val="002060"/>
                </a:solidFill>
                <a:latin typeface="Neue Helvetica eText W01"/>
              </a:rPr>
              <a:t>The Mount Sinai Hospital</a:t>
            </a:r>
            <a:endParaRPr lang="ru-RU" sz="1700" dirty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/>
              <a:buChar char=""/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/>
              <a:buChar char=""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У</a:t>
            </a:r>
            <a:r>
              <a:rPr lang="ru-KZ" dirty="0" smtClean="0">
                <a:latin typeface="Times New Roman"/>
                <a:ea typeface="Times New Roman"/>
                <a:cs typeface="Times New Roman"/>
              </a:rPr>
              <a:t>частие </a:t>
            </a:r>
            <a:r>
              <a:rPr lang="ru-KZ" dirty="0">
                <a:latin typeface="Times New Roman"/>
                <a:ea typeface="Times New Roman"/>
                <a:cs typeface="Times New Roman"/>
              </a:rPr>
              <a:t>Казахстана в международной базе данных I-ELCAP с проведением сравнительного анализа популяционных показателей;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/>
              <a:buChar char=""/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/>
              <a:buChar char=""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В</a:t>
            </a:r>
            <a:r>
              <a:rPr lang="ru-KZ" dirty="0" smtClean="0">
                <a:latin typeface="Times New Roman"/>
                <a:ea typeface="Times New Roman"/>
                <a:cs typeface="Times New Roman"/>
              </a:rPr>
              <a:t>недрение </a:t>
            </a:r>
            <a:r>
              <a:rPr lang="ru-KZ" dirty="0">
                <a:latin typeface="Times New Roman"/>
                <a:ea typeface="Times New Roman"/>
                <a:cs typeface="Times New Roman"/>
              </a:rPr>
              <a:t>комплексных скрининговых протоколов для одновременного выявления рака легкого, сердечно-сосудистых и костных заболеваний;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/>
              <a:buChar char=""/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/>
              <a:buChar char=""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Р</a:t>
            </a:r>
            <a:r>
              <a:rPr lang="ru-KZ" dirty="0" smtClean="0">
                <a:latin typeface="Times New Roman"/>
                <a:ea typeface="Times New Roman"/>
                <a:cs typeface="Times New Roman"/>
              </a:rPr>
              <a:t>азработка </a:t>
            </a:r>
            <a:r>
              <a:rPr lang="ru-KZ" dirty="0">
                <a:latin typeface="Times New Roman"/>
                <a:ea typeface="Times New Roman"/>
                <a:cs typeface="Times New Roman"/>
              </a:rPr>
              <a:t>экономических моделей на основе казахстанских данных и международной методологии;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/>
              <a:buChar char=""/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/>
              <a:buChar char=""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П</a:t>
            </a:r>
            <a:r>
              <a:rPr lang="ru-KZ" dirty="0" smtClean="0">
                <a:latin typeface="Times New Roman"/>
                <a:ea typeface="Times New Roman"/>
                <a:cs typeface="Times New Roman"/>
              </a:rPr>
              <a:t>одготовка </a:t>
            </a:r>
            <a:r>
              <a:rPr lang="ru-KZ" dirty="0">
                <a:latin typeface="Times New Roman"/>
                <a:ea typeface="Times New Roman"/>
                <a:cs typeface="Times New Roman"/>
              </a:rPr>
              <a:t>совместных публикаций в высокорейтинговых журналах (Lancet Oncology, Journal of Thoracic Oncology, Radiology и другие);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/>
              <a:buChar char=""/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/>
              <a:buChar char=""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У</a:t>
            </a:r>
            <a:r>
              <a:rPr lang="ru-KZ" dirty="0" smtClean="0">
                <a:latin typeface="Times New Roman"/>
                <a:ea typeface="Times New Roman"/>
                <a:cs typeface="Times New Roman"/>
              </a:rPr>
              <a:t>частие </a:t>
            </a:r>
            <a:r>
              <a:rPr lang="ru-KZ" dirty="0">
                <a:latin typeface="Times New Roman"/>
                <a:ea typeface="Times New Roman"/>
                <a:cs typeface="Times New Roman"/>
              </a:rPr>
              <a:t>в разработке алгоритмов искусственного интеллекта для автоматической интерпретации НДКТ.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Перспективные проекты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EB51-53A9-479F-B4CF-74632D247D82}" type="datetime1">
              <a:rPr lang="ru-RU" smtClean="0"/>
              <a:t>28.10.2025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FD3C-A4B9-4AA9-9B9A-73B75ACFE18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97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5112568"/>
          </a:xfrm>
        </p:spPr>
        <p:txBody>
          <a:bodyPr>
            <a:normAutofit/>
          </a:bodyPr>
          <a:lstStyle/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Program </a:t>
            </a:r>
            <a:r>
              <a:rPr lang="en-US" sz="1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of </a:t>
            </a:r>
            <a:r>
              <a:rPr lang="en-US" sz="16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Xinjiang </a:t>
            </a:r>
            <a:r>
              <a:rPr lang="en-US" sz="1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Medical University and Shandong First Medical </a:t>
            </a:r>
            <a:r>
              <a:rPr lang="en-US" sz="16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University 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sz="1600" b="1" i="1" kern="100" dirty="0">
                <a:solidFill>
                  <a:srgbClr val="002060"/>
                </a:solidFill>
                <a:latin typeface="Times New Roman" panose="02020603050405020304" pitchFamily="18" charset="0"/>
                <a:ea typeface="方正仿宋_GBK"/>
                <a:cs typeface="Times New Roman" panose="02020603050405020304" pitchFamily="18" charset="0"/>
              </a:rPr>
              <a:t>	</a:t>
            </a:r>
            <a:r>
              <a:rPr lang="en-US" sz="1600" b="1" i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方正仿宋_GBK"/>
                <a:cs typeface="Times New Roman" panose="02020603050405020304" pitchFamily="18" charset="0"/>
              </a:rPr>
              <a:t>- </a:t>
            </a:r>
            <a:r>
              <a:rPr lang="ru-RU" sz="16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方正仿宋_GBK"/>
                <a:cs typeface="Times New Roman" panose="02020603050405020304" pitchFamily="18" charset="0"/>
              </a:rPr>
              <a:t>Радиационная онкология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ru-RU" sz="1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方正仿宋_GBK"/>
                <a:cs typeface="Times New Roman" panose="02020603050405020304" pitchFamily="18" charset="0"/>
              </a:rPr>
              <a:t>	</a:t>
            </a:r>
            <a:r>
              <a:rPr lang="ru-RU" sz="16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方正仿宋_GBK"/>
                <a:cs typeface="Times New Roman" panose="02020603050405020304" pitchFamily="18" charset="0"/>
              </a:rPr>
              <a:t>- Химиотерапия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ru-RU" sz="1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方正仿宋_GBK"/>
                <a:cs typeface="Times New Roman" panose="02020603050405020304" pitchFamily="18" charset="0"/>
              </a:rPr>
              <a:t>	</a:t>
            </a:r>
            <a:r>
              <a:rPr lang="ru-RU" sz="16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方正仿宋_GBK"/>
                <a:cs typeface="Times New Roman" panose="02020603050405020304" pitchFamily="18" charset="0"/>
              </a:rPr>
              <a:t>- </a:t>
            </a:r>
            <a:r>
              <a:rPr lang="ru-RU" sz="1600" b="1" kern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方正仿宋_GBK"/>
                <a:cs typeface="Times New Roman" panose="02020603050405020304" pitchFamily="18" charset="0"/>
              </a:rPr>
              <a:t>Онкогематология</a:t>
            </a:r>
            <a:r>
              <a:rPr lang="ru-RU" sz="16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方正仿宋_GBK"/>
                <a:cs typeface="Times New Roman" panose="02020603050405020304" pitchFamily="18" charset="0"/>
              </a:rPr>
              <a:t> (</a:t>
            </a:r>
            <a:r>
              <a:rPr lang="en-US" sz="1600" b="1" kern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方正仿宋_GBK"/>
                <a:cs typeface="Times New Roman" panose="02020603050405020304" pitchFamily="18" charset="0"/>
              </a:rPr>
              <a:t>Carti</a:t>
            </a:r>
            <a:r>
              <a:rPr lang="en-US" sz="16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方正仿宋_GBK"/>
                <a:cs typeface="Times New Roman" panose="02020603050405020304" pitchFamily="18" charset="0"/>
              </a:rPr>
              <a:t> Therapy) 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sz="1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方正仿宋_GBK"/>
                <a:cs typeface="Times New Roman" panose="02020603050405020304" pitchFamily="18" charset="0"/>
              </a:rPr>
              <a:t>	</a:t>
            </a:r>
            <a:r>
              <a:rPr lang="en-US" sz="1600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方正仿宋_GBK"/>
                <a:cs typeface="Times New Roman" panose="02020603050405020304" pitchFamily="18" charset="0"/>
              </a:rPr>
              <a:t>- </a:t>
            </a:r>
            <a:r>
              <a:rPr lang="ru-RU" sz="1600" b="1" kern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方正仿宋_GBK"/>
                <a:cs typeface="Times New Roman" panose="02020603050405020304" pitchFamily="18" charset="0"/>
              </a:rPr>
              <a:t>Онкохирургия</a:t>
            </a:r>
            <a:endParaRPr lang="ru-RU" sz="1600" b="1" kern="100" dirty="0">
              <a:solidFill>
                <a:srgbClr val="002060"/>
              </a:solidFill>
              <a:latin typeface="Times New Roman" panose="02020603050405020304" pitchFamily="18" charset="0"/>
              <a:ea typeface="方正仿宋_GBK"/>
              <a:cs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- Тематические конференции, совместные публикации 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COMPASS</a:t>
            </a:r>
            <a:r>
              <a:rPr lang="ru-RU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Comparative</a:t>
            </a:r>
            <a:r>
              <a:rPr lang="ru-RU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lang="ru-RU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Equitable</a:t>
            </a:r>
            <a:r>
              <a:rPr lang="ru-RU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Accessible</a:t>
            </a:r>
            <a:r>
              <a:rPr lang="ru-RU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Screening</a:t>
            </a:r>
            <a:r>
              <a:rPr lang="ru-RU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r>
              <a:rPr lang="en-US" sz="1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1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Colorectal</a:t>
            </a:r>
            <a:r>
              <a:rPr lang="ru-RU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Cancer</a:t>
            </a:r>
            <a:r>
              <a:rPr lang="en-US" sz="1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(HORIZON Project)</a:t>
            </a:r>
            <a:r>
              <a:rPr lang="ru-RU" sz="1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свободное владение английским языком, профильное направление</a:t>
            </a:r>
            <a:endParaRPr lang="en-US" sz="1600" b="1" i="1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rPr lang="ru-RU" sz="1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1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Race of Hope – Anchor center IAEA</a:t>
            </a:r>
            <a:endParaRPr lang="ru-RU" sz="1600" b="1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rPr lang="ru-RU" sz="1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Johns Hopkins University – discussed preferable ideas for cooperation </a:t>
            </a:r>
            <a:endParaRPr lang="ru-RU" sz="1600" b="1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Проекты на обсуждении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0EA7-E39B-4407-9023-A35DA3EA41B1}" type="datetime1">
              <a:rPr lang="ru-RU" smtClean="0"/>
              <a:t>28.10.2025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FD3C-A4B9-4AA9-9B9A-73B75ACFE18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40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700808"/>
            <a:ext cx="7920880" cy="4065315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01746"/>
                </a:solidFill>
              </a:rPr>
              <a:t>Общая информация о международной деятельности</a:t>
            </a:r>
          </a:p>
          <a:p>
            <a:pPr marL="759143" lvl="1" indent="-457200">
              <a:buAutoNum type="arabicPeriod"/>
            </a:pPr>
            <a:r>
              <a:rPr lang="ru-RU" dirty="0" smtClean="0">
                <a:solidFill>
                  <a:srgbClr val="001746"/>
                </a:solidFill>
              </a:rPr>
              <a:t>Цели </a:t>
            </a:r>
          </a:p>
          <a:p>
            <a:pPr marL="759143" lvl="1" indent="-457200">
              <a:buAutoNum type="arabicPeriod"/>
            </a:pPr>
            <a:r>
              <a:rPr lang="ru-RU" dirty="0" smtClean="0">
                <a:solidFill>
                  <a:srgbClr val="001746"/>
                </a:solidFill>
              </a:rPr>
              <a:t>Задачи</a:t>
            </a:r>
          </a:p>
          <a:p>
            <a:pPr marL="759143" lvl="1" indent="-457200">
              <a:buAutoNum type="arabicPeriod"/>
            </a:pPr>
            <a:r>
              <a:rPr lang="ru-RU" dirty="0" smtClean="0">
                <a:solidFill>
                  <a:srgbClr val="001746"/>
                </a:solidFill>
              </a:rPr>
              <a:t>сотрудники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01746"/>
                </a:solidFill>
              </a:rPr>
              <a:t>Настоящие партнеры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01746"/>
                </a:solidFill>
              </a:rPr>
              <a:t>Текущие Проекты 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01746"/>
                </a:solidFill>
              </a:rPr>
              <a:t>Планирующиеся конференции 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01746"/>
                </a:solidFill>
              </a:rPr>
              <a:t>Ссылка на международные рейтинговые онкологические центры </a:t>
            </a:r>
            <a:r>
              <a:rPr lang="en-US" dirty="0" smtClean="0">
                <a:solidFill>
                  <a:srgbClr val="001746"/>
                </a:solidFill>
              </a:rPr>
              <a:t>(Newsweek, US ranking)</a:t>
            </a:r>
            <a:endParaRPr lang="ru-RU" dirty="0" smtClean="0">
              <a:solidFill>
                <a:srgbClr val="001746"/>
              </a:solidFill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01746"/>
                </a:solidFill>
              </a:rPr>
              <a:t>Форма отчета по участию в международной конференции </a:t>
            </a:r>
          </a:p>
          <a:p>
            <a:pPr marL="457200" indent="-457200">
              <a:buAutoNum type="arabicPeriod"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Информация на сайт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F526-ABF7-483E-B072-8AB65AB17D83}" type="datetime1">
              <a:rPr lang="ru-RU" smtClean="0"/>
              <a:t>28.10.2025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FD3C-A4B9-4AA9-9B9A-73B75ACFE18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4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dirty="0" smtClean="0"/>
              <a:t>Отчет об участии в международном проекте </a:t>
            </a:r>
          </a:p>
          <a:p>
            <a:pPr marL="457200" indent="-457200">
              <a:buAutoNum type="arabicPeriod"/>
            </a:pPr>
            <a:endParaRPr lang="ru-RU" dirty="0"/>
          </a:p>
          <a:p>
            <a:pPr marL="457200" indent="-457200">
              <a:buAutoNum type="arabicPeriod"/>
            </a:pPr>
            <a:r>
              <a:rPr lang="ru-RU" dirty="0" smtClean="0"/>
              <a:t>Отчет об участии в международной конференции </a:t>
            </a:r>
          </a:p>
          <a:p>
            <a:pPr marL="759143" lvl="1" indent="-457200">
              <a:buAutoNum type="arabicPeriod"/>
            </a:pPr>
            <a:r>
              <a:rPr lang="ru-RU" dirty="0" smtClean="0"/>
              <a:t>Для международного отдела</a:t>
            </a:r>
          </a:p>
          <a:p>
            <a:pPr marL="759143" lvl="1" indent="-457200">
              <a:buAutoNum type="arabicPeriod"/>
            </a:pPr>
            <a:r>
              <a:rPr lang="ru-RU" dirty="0" smtClean="0"/>
              <a:t>Для отдела науки </a:t>
            </a:r>
            <a:endParaRPr lang="ru-RU" dirty="0"/>
          </a:p>
          <a:p>
            <a:pPr marL="457200" indent="-457200"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Форма отчетов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2488-80B2-4951-BC7B-EB1B940AAE9E}" type="datetime1">
              <a:rPr lang="ru-RU" smtClean="0"/>
              <a:t>28.10.2025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FD3C-A4B9-4AA9-9B9A-73B75ACFE18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88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068960"/>
            <a:ext cx="8229600" cy="1252728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Благодарю за внимание! 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83A1-BEA9-4462-AF8E-B7211E15C829}" type="datetime1">
              <a:rPr lang="ru-RU" smtClean="0"/>
              <a:t>28.10.2025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FD3C-A4B9-4AA9-9B9A-73B75ACFE18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6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412776"/>
            <a:ext cx="8352928" cy="4824536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Times New Roman"/>
                <a:ea typeface="MS Mincho"/>
              </a:rPr>
              <a:t>Совместная </a:t>
            </a:r>
            <a:r>
              <a:rPr lang="ru-RU" sz="4000" b="1" dirty="0">
                <a:solidFill>
                  <a:srgbClr val="002060"/>
                </a:solidFill>
                <a:latin typeface="Times New Roman"/>
                <a:ea typeface="MS Mincho"/>
              </a:rPr>
              <a:t>организация международных конференций, тренингов, мастер-классов, </a:t>
            </a:r>
            <a:endParaRPr lang="ru-RU" sz="4000" b="1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40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2060"/>
                </a:solidFill>
                <a:latin typeface="Times New Roman"/>
                <a:ea typeface="MS Mincho"/>
              </a:rPr>
              <a:t>Содействие обмену между врачами, касающейся медицинской практики, хирургии, диагностики,</a:t>
            </a:r>
            <a:endParaRPr lang="ru-RU" sz="4000" b="1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4000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2060"/>
                </a:solidFill>
                <a:latin typeface="Times New Roman"/>
                <a:ea typeface="Times New Roman"/>
              </a:rPr>
              <a:t>Содействие в выборе клинического центра для повышения квалификации, </a:t>
            </a:r>
            <a:endParaRPr lang="ru-RU" sz="4000" b="1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40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Организация </a:t>
            </a:r>
            <a:r>
              <a:rPr lang="ru-RU" sz="4000" b="1" dirty="0">
                <a:solidFill>
                  <a:srgbClr val="002060"/>
                </a:solidFill>
                <a:latin typeface="Times New Roman"/>
                <a:ea typeface="Times New Roman"/>
              </a:rPr>
              <a:t>и проведение научных исследований, составление научных проектов, </a:t>
            </a:r>
            <a:endParaRPr lang="ru-RU" sz="40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4000" b="1" dirty="0" smtClean="0">
              <a:solidFill>
                <a:srgbClr val="002060"/>
              </a:solidFill>
              <a:latin typeface="Times New Roman"/>
              <a:ea typeface="MS Mincho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Расширение </a:t>
            </a:r>
            <a:r>
              <a:rPr lang="ru-RU" sz="4000" b="1" dirty="0">
                <a:solidFill>
                  <a:srgbClr val="002060"/>
                </a:solidFill>
                <a:latin typeface="Times New Roman"/>
                <a:ea typeface="Times New Roman"/>
              </a:rPr>
              <a:t>сети партнерских организаций для дальнейшего сотрудничества. </a:t>
            </a:r>
            <a:r>
              <a:rPr lang="ru-RU" sz="4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Обсуждение совместно с профильными центрами проектов </a:t>
            </a:r>
            <a:r>
              <a:rPr lang="ru-RU" sz="4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сотрудничества,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40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Участие в международных конференциях, семинарах, мастер-классах. </a:t>
            </a:r>
            <a:r>
              <a:rPr lang="ru-RU" sz="4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a typeface="Calibri"/>
                <a:cs typeface="Times New Roman"/>
              </a:rPr>
              <a:t>Основные цели </a:t>
            </a:r>
            <a:r>
              <a:rPr lang="ru-RU" sz="3200" b="1" dirty="0">
                <a:solidFill>
                  <a:srgbClr val="002060"/>
                </a:solidFill>
                <a:ea typeface="Calibri"/>
                <a:cs typeface="Times New Roman"/>
              </a:rPr>
              <a:t>международного </a:t>
            </a:r>
            <a:r>
              <a:rPr lang="ru-RU" sz="3200" b="1" dirty="0" smtClean="0">
                <a:solidFill>
                  <a:srgbClr val="002060"/>
                </a:solidFill>
                <a:ea typeface="Calibri"/>
                <a:cs typeface="Times New Roman"/>
              </a:rPr>
              <a:t>направления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53F8-2B07-4EBA-B960-F93FDB23A270}" type="datetime1">
              <a:rPr lang="ru-RU" smtClean="0"/>
              <a:t>28.10.2025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FD3C-A4B9-4AA9-9B9A-73B75ACFE18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38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Международные партнеры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62" y="1568403"/>
            <a:ext cx="5280434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92080" y="1124744"/>
            <a:ext cx="3744416" cy="519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Цель сотрудничества:</a:t>
            </a:r>
          </a:p>
          <a:p>
            <a:pPr algn="just"/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Консультации при составлении и корректировке протоколов диагностики и лечения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Tx/>
              <a:buAutoNum type="arabicPeriod"/>
              <a:tabLst>
                <a:tab pos="457200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Методологическое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сопровождение доклинических и клинических исследований новых противоопухолевых препаратов; </a:t>
            </a:r>
          </a:p>
          <a:p>
            <a:pPr marL="342900" indent="-342900" algn="just">
              <a:buFontTx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Совместные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клинические исследования</a:t>
            </a:r>
          </a:p>
          <a:p>
            <a:pPr marL="342900" indent="-342900" algn="just">
              <a:buFontTx/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Международные конференции, Мастер-классы</a:t>
            </a:r>
          </a:p>
          <a:p>
            <a:pPr marL="342900" indent="-342900" algn="just">
              <a:buFontTx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Обсуждение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образовательных программ, стажировки специалистов </a:t>
            </a:r>
          </a:p>
          <a:p>
            <a:pPr marL="342900" indent="-342900" algn="just">
              <a:buFontTx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Публикации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статей и тезисов конференций, </a:t>
            </a:r>
            <a:endParaRPr lang="ru-RU" sz="16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Представление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результатов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исследований на конференциях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Рецензирование статей 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8FD6-3DC3-433B-9F8E-4FA9521A2B2F}" type="datetime1">
              <a:rPr lang="ru-RU" smtClean="0"/>
              <a:t>28.10.2025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FD3C-A4B9-4AA9-9B9A-73B75ACFE18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24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1846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Членство сотрудников в международных </a:t>
            </a:r>
            <a:r>
              <a:rPr lang="ru-RU" sz="3200" b="1" dirty="0" smtClean="0">
                <a:solidFill>
                  <a:srgbClr val="002060"/>
                </a:solidFill>
              </a:rPr>
              <a:t> профессиональных ассоциациях 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842470"/>
              </p:ext>
            </p:extLst>
          </p:nvPr>
        </p:nvGraphicFramePr>
        <p:xfrm>
          <a:off x="251520" y="1772816"/>
          <a:ext cx="8712968" cy="4872860"/>
        </p:xfrm>
        <a:graphic>
          <a:graphicData uri="http://schemas.openxmlformats.org/drawingml/2006/table">
            <a:tbl>
              <a:tblPr/>
              <a:tblGrid>
                <a:gridCol w="686735"/>
                <a:gridCol w="8026233"/>
              </a:tblGrid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Ассоциация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онкологов и радиологов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РК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9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UICC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– Union of International cancer control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9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ASCO</a:t>
                      </a:r>
                      <a:r>
                        <a:rPr lang="fr-F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– Americal Assosiation of clinical oncologiests 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9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ESMO – European Association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of Clinical Oncologists 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9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IGCS -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Международное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сообщество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онкогинекологов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70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ESGO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Европейское сообщество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онкогинеокологов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European Society of Radiology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26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European Head &amp; Neck Society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ESTRO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– 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European society of radiotherapy and oncology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АДИОР, А</a:t>
                      </a:r>
                      <a:r>
                        <a:rPr lang="ru-RU" sz="1600" b="1" i="0" dirty="0" smtClean="0">
                          <a:solidFill>
                            <a:srgbClr val="202124"/>
                          </a:solidFill>
                          <a:effectLst/>
                          <a:latin typeface="+mj-lt"/>
                        </a:rPr>
                        <a:t>ссоциация Директоров Центров и Институтов Онкологии и </a:t>
                      </a:r>
                      <a:r>
                        <a:rPr lang="ru-RU" sz="1600" b="1" i="0" dirty="0" err="1" smtClean="0">
                          <a:solidFill>
                            <a:srgbClr val="202124"/>
                          </a:solidFill>
                          <a:effectLst/>
                          <a:latin typeface="+mj-lt"/>
                        </a:rPr>
                        <a:t>Рентгенорадиологии</a:t>
                      </a:r>
                      <a:r>
                        <a:rPr lang="ru-RU" sz="1600" b="1" i="0" dirty="0" smtClean="0">
                          <a:solidFill>
                            <a:srgbClr val="202124"/>
                          </a:solidFill>
                          <a:effectLst/>
                          <a:latin typeface="+mj-lt"/>
                        </a:rPr>
                        <a:t> стран СНГ и Евразии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International Federation of Head and Neek of oncologie Societies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7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Euroanesthesia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-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Европейская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ассоциация анестезиологов и реаниматологов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87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РООУ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Российское общество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онкоурологов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стран СНГ. </a:t>
                      </a:r>
                    </a:p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ЕАУ - европейское общество урологов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Международная Ассоциация гематологов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Korean Society of Radiology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7619-E014-40DB-8FE6-FC2FF43F5E02}" type="datetime1">
              <a:rPr lang="ru-RU" smtClean="0"/>
              <a:t>28.10.2025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FD3C-A4B9-4AA9-9B9A-73B75ACFE18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48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565" y="5949280"/>
            <a:ext cx="8650915" cy="3600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 smtClean="0">
                <a:hlinkClick r:id="rId2"/>
              </a:rPr>
              <a:t>https://rankings.newsweek.com/worlds-best-specialized-hospitals-2025/oncology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9412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Высокорейтинговые онкологические центры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0" t="18940" r="5800" b="14177"/>
          <a:stretch/>
        </p:blipFill>
        <p:spPr bwMode="auto">
          <a:xfrm>
            <a:off x="241565" y="1628800"/>
            <a:ext cx="2198687" cy="11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92385"/>
            <a:ext cx="6264696" cy="384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013991" y="3212976"/>
            <a:ext cx="650149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031587" y="2958028"/>
            <a:ext cx="632554" cy="126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964432" y="5486643"/>
            <a:ext cx="665015" cy="126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8904" y="6309320"/>
            <a:ext cx="401419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0" dirty="0" smtClean="0">
                <a:solidFill>
                  <a:srgbClr val="001D35"/>
                </a:solidFill>
                <a:effectLst/>
                <a:latin typeface="Google Sans"/>
              </a:rPr>
              <a:t>PROMs, or Patient-Reported Outcome Measures</a:t>
            </a:r>
            <a:endParaRPr lang="ru-RU" sz="1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84042"/>
            <a:ext cx="1810437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41565" y="4869160"/>
            <a:ext cx="3349604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  <a:hlinkClick r:id="rId6"/>
              </a:rPr>
              <a:t>https://edurank.org/medicine/oncology/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12E4-59E1-4BA3-8CE7-184324B46F96}" type="datetime1">
              <a:rPr lang="ru-RU" smtClean="0"/>
              <a:t>28.10.2025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FD3C-A4B9-4AA9-9B9A-73B75ACFE18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5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3068960"/>
            <a:ext cx="7272808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250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Top ranking cancer centers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9"/>
          <a:stretch/>
        </p:blipFill>
        <p:spPr bwMode="auto">
          <a:xfrm>
            <a:off x="251520" y="897147"/>
            <a:ext cx="7416824" cy="31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918899" y="2267744"/>
            <a:ext cx="504056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359720" y="5373216"/>
            <a:ext cx="576064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4702-1B23-469E-9065-C3C88495388F}" type="datetime1">
              <a:rPr lang="ru-RU" smtClean="0"/>
              <a:t>28.10.2025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FD3C-A4B9-4AA9-9B9A-73B75ACFE18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2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328592"/>
          </a:xfrm>
        </p:spPr>
        <p:txBody>
          <a:bodyPr>
            <a:noAutofit/>
          </a:bodyPr>
          <a:lstStyle/>
          <a:p>
            <a:pPr marL="457200" indent="-457200" algn="just">
              <a:buFont typeface="Symbol" pitchFamily="18" charset="2"/>
              <a:buAutoNum type="arabicPeriod"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04 Апреля 2025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года - </a:t>
            </a:r>
            <a:r>
              <a:rPr lang="ru-RU" sz="13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Официальный визит казахстанской делегации в </a:t>
            </a:r>
            <a:r>
              <a:rPr lang="ru-RU" sz="13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г.Стамбул</a:t>
            </a:r>
            <a:r>
              <a:rPr lang="ru-RU" sz="13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13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Туркция</a:t>
            </a:r>
            <a:r>
              <a:rPr lang="ru-RU" sz="13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</a:t>
            </a:r>
            <a:r>
              <a:rPr lang="ru-RU" sz="13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Medipol</a:t>
            </a:r>
            <a:r>
              <a:rPr lang="ru-RU" sz="13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Mega</a:t>
            </a: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University</a:t>
            </a: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Hospital</a:t>
            </a: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Başakşehir</a:t>
            </a: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Çam</a:t>
            </a: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ve</a:t>
            </a: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Sakura</a:t>
            </a: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Şehir</a:t>
            </a: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Hastanesi</a:t>
            </a: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Prof</a:t>
            </a: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z="1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Dr</a:t>
            </a: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z="1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Cemil</a:t>
            </a: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Taşcıoğlu</a:t>
            </a: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Şehir</a:t>
            </a: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Hastanesi</a:t>
            </a: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 </a:t>
            </a:r>
            <a:r>
              <a:rPr lang="ru-RU" sz="1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Medicana</a:t>
            </a: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Mega</a:t>
            </a: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Hospital</a:t>
            </a:r>
            <a:r>
              <a:rPr lang="ru-RU" sz="13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).</a:t>
            </a: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Symbol" pitchFamily="18" charset="2"/>
              <a:buAutoNum type="arabicPeriod"/>
            </a:pPr>
            <a:endParaRPr lang="ru-RU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Symbol" pitchFamily="18" charset="2"/>
              <a:buAutoNum type="arabicPeriod"/>
            </a:pPr>
            <a:r>
              <a:rPr lang="ru-RU" sz="1300" b="1" kern="100" dirty="0">
                <a:solidFill>
                  <a:srgbClr val="002060"/>
                </a:solidFill>
                <a:latin typeface="Times New Roman"/>
                <a:ea typeface="Aptos"/>
              </a:rPr>
              <a:t>8 мая 2025 года в</a:t>
            </a:r>
            <a:r>
              <a:rPr lang="ru-RU" sz="1300" kern="100" dirty="0">
                <a:solidFill>
                  <a:srgbClr val="002060"/>
                </a:solidFill>
                <a:latin typeface="Times New Roman"/>
                <a:ea typeface="Aptos"/>
              </a:rPr>
              <a:t> </a:t>
            </a:r>
            <a:r>
              <a:rPr lang="ru-RU" sz="1300" kern="100" dirty="0" err="1">
                <a:solidFill>
                  <a:srgbClr val="002060"/>
                </a:solidFill>
                <a:latin typeface="Times New Roman"/>
                <a:ea typeface="Aptos"/>
              </a:rPr>
              <a:t>КазНИИОиР</a:t>
            </a:r>
            <a:r>
              <a:rPr lang="ru-RU" sz="1300" kern="100" dirty="0">
                <a:solidFill>
                  <a:srgbClr val="002060"/>
                </a:solidFill>
                <a:latin typeface="Times New Roman"/>
                <a:ea typeface="Aptos"/>
              </a:rPr>
              <a:t>, впервые в Казахстане была успешно проведена высокотехнологичная дистанционная операция с применением роботизированной хирургической системы </a:t>
            </a:r>
            <a:r>
              <a:rPr lang="ru-RU" sz="1300" kern="100" dirty="0" err="1">
                <a:solidFill>
                  <a:srgbClr val="002060"/>
                </a:solidFill>
                <a:latin typeface="Times New Roman"/>
                <a:ea typeface="Aptos"/>
              </a:rPr>
              <a:t>Sagebot</a:t>
            </a:r>
            <a:r>
              <a:rPr lang="ru-RU" sz="1300" kern="100" dirty="0">
                <a:solidFill>
                  <a:srgbClr val="002060"/>
                </a:solidFill>
                <a:latin typeface="Times New Roman"/>
                <a:ea typeface="Aptos"/>
              </a:rPr>
              <a:t> SR–2000. </a:t>
            </a:r>
            <a:r>
              <a:rPr lang="ru-RU" sz="1300" kern="100" dirty="0" smtClean="0">
                <a:solidFill>
                  <a:srgbClr val="002060"/>
                </a:solidFill>
                <a:latin typeface="Times New Roman"/>
                <a:ea typeface="Aptos"/>
              </a:rPr>
              <a:t>Совместно </a:t>
            </a:r>
            <a:r>
              <a:rPr lang="ru-RU" sz="1300" kern="100" dirty="0">
                <a:solidFill>
                  <a:srgbClr val="002060"/>
                </a:solidFill>
                <a:latin typeface="Times New Roman"/>
                <a:ea typeface="Aptos"/>
              </a:rPr>
              <a:t>с Первой больницей Пекинского университета с применением системы </a:t>
            </a:r>
            <a:r>
              <a:rPr lang="ru-RU" sz="1300" kern="100" dirty="0" err="1">
                <a:solidFill>
                  <a:srgbClr val="002060"/>
                </a:solidFill>
                <a:latin typeface="Times New Roman"/>
                <a:ea typeface="Aptos"/>
              </a:rPr>
              <a:t>Sagebot</a:t>
            </a:r>
            <a:r>
              <a:rPr lang="ru-RU" sz="1300" kern="100" dirty="0">
                <a:solidFill>
                  <a:srgbClr val="002060"/>
                </a:solidFill>
                <a:latin typeface="Times New Roman"/>
                <a:ea typeface="Aptos"/>
              </a:rPr>
              <a:t> SR–2000</a:t>
            </a:r>
            <a:endParaRPr lang="ru-RU" sz="1300" b="1" kern="100" dirty="0" smtClean="0">
              <a:solidFill>
                <a:srgbClr val="002060"/>
              </a:solidFill>
              <a:latin typeface="Times New Roman"/>
              <a:ea typeface="Aptos"/>
            </a:endParaRPr>
          </a:p>
          <a:p>
            <a:pPr marL="457200" indent="-457200" algn="just">
              <a:buFont typeface="Symbol" pitchFamily="18" charset="2"/>
              <a:buAutoNum type="arabicPeriod"/>
            </a:pPr>
            <a:endParaRPr lang="ru-RU" sz="1300" b="1" kern="100" dirty="0" smtClean="0">
              <a:solidFill>
                <a:srgbClr val="002060"/>
              </a:solidFill>
              <a:latin typeface="Times New Roman"/>
              <a:ea typeface="Aptos"/>
            </a:endParaRPr>
          </a:p>
          <a:p>
            <a:pPr marL="457200" indent="-457200" algn="just">
              <a:buFont typeface="Symbol" pitchFamily="18" charset="2"/>
              <a:buAutoNum type="arabicPeriod"/>
            </a:pPr>
            <a:r>
              <a:rPr lang="ru-RU" sz="1300" b="1" kern="100" dirty="0" smtClean="0">
                <a:solidFill>
                  <a:srgbClr val="002060"/>
                </a:solidFill>
                <a:latin typeface="Times New Roman"/>
                <a:ea typeface="Aptos"/>
              </a:rPr>
              <a:t>12 </a:t>
            </a:r>
            <a:r>
              <a:rPr lang="ru-RU" sz="1300" b="1" kern="100" dirty="0">
                <a:solidFill>
                  <a:srgbClr val="002060"/>
                </a:solidFill>
                <a:latin typeface="Times New Roman"/>
                <a:ea typeface="Aptos"/>
              </a:rPr>
              <a:t>мая 2025 года</a:t>
            </a:r>
            <a:r>
              <a:rPr lang="ru-RU" sz="1300" kern="100" dirty="0">
                <a:solidFill>
                  <a:srgbClr val="002060"/>
                </a:solidFill>
                <a:latin typeface="Times New Roman"/>
                <a:ea typeface="Aptos"/>
              </a:rPr>
              <a:t> </a:t>
            </a:r>
            <a:r>
              <a:rPr lang="ru-RU" sz="1300" kern="100" dirty="0" smtClean="0">
                <a:solidFill>
                  <a:srgbClr val="002060"/>
                </a:solidFill>
                <a:latin typeface="Times New Roman"/>
                <a:ea typeface="Aptos"/>
              </a:rPr>
              <a:t>- встреча </a:t>
            </a:r>
            <a:r>
              <a:rPr lang="ru-RU" sz="1300" kern="100" dirty="0">
                <a:solidFill>
                  <a:srgbClr val="002060"/>
                </a:solidFill>
                <a:latin typeface="Times New Roman"/>
                <a:ea typeface="Aptos"/>
              </a:rPr>
              <a:t>Председателя Правления </a:t>
            </a:r>
            <a:r>
              <a:rPr lang="ru-RU" sz="1300" kern="100" dirty="0" err="1">
                <a:solidFill>
                  <a:srgbClr val="002060"/>
                </a:solidFill>
                <a:latin typeface="Times New Roman"/>
                <a:ea typeface="Aptos"/>
              </a:rPr>
              <a:t>КАЗНИИОиР</a:t>
            </a:r>
            <a:r>
              <a:rPr lang="ru-RU" sz="1300" kern="100" dirty="0">
                <a:solidFill>
                  <a:srgbClr val="002060"/>
                </a:solidFill>
                <a:latin typeface="Times New Roman"/>
                <a:ea typeface="Aptos"/>
              </a:rPr>
              <a:t> </a:t>
            </a:r>
            <a:r>
              <a:rPr lang="ru-RU" sz="1300" kern="100" dirty="0" err="1">
                <a:solidFill>
                  <a:srgbClr val="002060"/>
                </a:solidFill>
                <a:latin typeface="Times New Roman"/>
                <a:ea typeface="Aptos"/>
              </a:rPr>
              <a:t>Бекмухамбетова</a:t>
            </a:r>
            <a:r>
              <a:rPr lang="ru-RU" sz="1300" kern="100" dirty="0">
                <a:solidFill>
                  <a:srgbClr val="002060"/>
                </a:solidFill>
                <a:latin typeface="Times New Roman"/>
                <a:ea typeface="Aptos"/>
              </a:rPr>
              <a:t> Е. Ж. с основателем и CEO </a:t>
            </a:r>
            <a:r>
              <a:rPr lang="ru-RU" sz="1300" kern="100" dirty="0" err="1">
                <a:solidFill>
                  <a:srgbClr val="002060"/>
                </a:solidFill>
                <a:latin typeface="Times New Roman"/>
                <a:ea typeface="Aptos"/>
              </a:rPr>
              <a:t>Koln</a:t>
            </a:r>
            <a:r>
              <a:rPr lang="ru-RU" sz="1300" kern="100" dirty="0">
                <a:solidFill>
                  <a:srgbClr val="002060"/>
                </a:solidFill>
                <a:latin typeface="Times New Roman"/>
                <a:ea typeface="Aptos"/>
              </a:rPr>
              <a:t> 3D </a:t>
            </a:r>
            <a:r>
              <a:rPr lang="ru-RU" sz="1300" kern="100" dirty="0" err="1">
                <a:solidFill>
                  <a:srgbClr val="002060"/>
                </a:solidFill>
                <a:latin typeface="Times New Roman"/>
                <a:ea typeface="Aptos"/>
              </a:rPr>
              <a:t>Technology</a:t>
            </a:r>
            <a:r>
              <a:rPr lang="ru-RU" sz="1300" kern="100" dirty="0">
                <a:solidFill>
                  <a:srgbClr val="002060"/>
                </a:solidFill>
                <a:latin typeface="Times New Roman"/>
                <a:ea typeface="Aptos"/>
              </a:rPr>
              <a:t> </a:t>
            </a:r>
            <a:r>
              <a:rPr lang="ru-RU" sz="1300" kern="100" dirty="0" err="1">
                <a:solidFill>
                  <a:srgbClr val="002060"/>
                </a:solidFill>
                <a:latin typeface="Times New Roman"/>
                <a:ea typeface="Aptos"/>
              </a:rPr>
              <a:t>Limited</a:t>
            </a:r>
            <a:r>
              <a:rPr lang="ru-RU" sz="1300" kern="100" dirty="0">
                <a:solidFill>
                  <a:srgbClr val="002060"/>
                </a:solidFill>
                <a:latin typeface="Times New Roman"/>
                <a:ea typeface="Aptos"/>
              </a:rPr>
              <a:t> (Гонконг) — г-ном </a:t>
            </a:r>
            <a:r>
              <a:rPr lang="ru-RU" sz="1300" kern="100" dirty="0" err="1">
                <a:solidFill>
                  <a:srgbClr val="002060"/>
                </a:solidFill>
                <a:latin typeface="Times New Roman"/>
                <a:ea typeface="Aptos"/>
              </a:rPr>
              <a:t>Винг</a:t>
            </a:r>
            <a:r>
              <a:rPr lang="ru-RU" sz="1300" kern="100" dirty="0">
                <a:solidFill>
                  <a:srgbClr val="002060"/>
                </a:solidFill>
                <a:latin typeface="Times New Roman"/>
                <a:ea typeface="Aptos"/>
              </a:rPr>
              <a:t> </a:t>
            </a:r>
            <a:r>
              <a:rPr lang="ru-RU" sz="1300" kern="100" dirty="0" err="1">
                <a:solidFill>
                  <a:srgbClr val="002060"/>
                </a:solidFill>
                <a:latin typeface="Times New Roman"/>
                <a:ea typeface="Aptos"/>
              </a:rPr>
              <a:t>Фунг</a:t>
            </a:r>
            <a:r>
              <a:rPr lang="ru-RU" sz="1300" kern="100" dirty="0">
                <a:solidFill>
                  <a:srgbClr val="002060"/>
                </a:solidFill>
                <a:latin typeface="Times New Roman"/>
                <a:ea typeface="Aptos"/>
              </a:rPr>
              <a:t> Эдмондом. </a:t>
            </a:r>
            <a:r>
              <a:rPr lang="ru-RU" sz="1300" kern="100" dirty="0" err="1">
                <a:solidFill>
                  <a:srgbClr val="002060"/>
                </a:solidFill>
                <a:latin typeface="Times New Roman"/>
                <a:ea typeface="Aptos"/>
              </a:rPr>
              <a:t>Koln</a:t>
            </a:r>
            <a:r>
              <a:rPr lang="ru-RU" sz="1300" kern="100" dirty="0">
                <a:solidFill>
                  <a:srgbClr val="002060"/>
                </a:solidFill>
                <a:latin typeface="Times New Roman"/>
                <a:ea typeface="Aptos"/>
              </a:rPr>
              <a:t> 3D </a:t>
            </a:r>
            <a:r>
              <a:rPr lang="ru-RU" sz="1300" kern="100" dirty="0" err="1">
                <a:solidFill>
                  <a:srgbClr val="002060"/>
                </a:solidFill>
                <a:latin typeface="Times New Roman"/>
                <a:ea typeface="Aptos"/>
              </a:rPr>
              <a:t>Technology</a:t>
            </a:r>
            <a:r>
              <a:rPr lang="ru-RU" sz="1300" kern="100" dirty="0">
                <a:solidFill>
                  <a:srgbClr val="002060"/>
                </a:solidFill>
                <a:latin typeface="Times New Roman"/>
                <a:ea typeface="Aptos"/>
              </a:rPr>
              <a:t> </a:t>
            </a:r>
            <a:r>
              <a:rPr lang="ru-RU" sz="1300" kern="100" dirty="0" err="1" smtClean="0">
                <a:solidFill>
                  <a:srgbClr val="002060"/>
                </a:solidFill>
                <a:latin typeface="Times New Roman"/>
                <a:ea typeface="Aptos"/>
              </a:rPr>
              <a:t>Limited</a:t>
            </a:r>
            <a:r>
              <a:rPr lang="ru-RU" sz="1300" kern="100" dirty="0" smtClean="0">
                <a:solidFill>
                  <a:srgbClr val="002060"/>
                </a:solidFill>
                <a:latin typeface="Times New Roman"/>
                <a:ea typeface="Aptos"/>
              </a:rPr>
              <a:t>. </a:t>
            </a:r>
            <a:r>
              <a:rPr lang="ru-RU" sz="1300" kern="100" dirty="0" smtClean="0">
                <a:solidFill>
                  <a:srgbClr val="002060"/>
                </a:solidFill>
                <a:latin typeface="Times New Roman"/>
                <a:ea typeface="Aptos"/>
              </a:rPr>
              <a:t>Гонконг</a:t>
            </a:r>
          </a:p>
          <a:p>
            <a:pPr marL="457200" indent="-457200" algn="just">
              <a:buFont typeface="Symbol" pitchFamily="18" charset="2"/>
              <a:buAutoNum type="arabicPeriod"/>
            </a:pPr>
            <a:endParaRPr lang="ru-RU" sz="1300" b="1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pPr marL="457200" indent="-457200" algn="just">
              <a:buFont typeface="Symbol" pitchFamily="18" charset="2"/>
              <a:buAutoNum type="arabicPeriod"/>
            </a:pPr>
            <a:r>
              <a:rPr lang="ru-RU" sz="1300" b="1" dirty="0" smtClean="0">
                <a:solidFill>
                  <a:srgbClr val="002060"/>
                </a:solidFill>
                <a:latin typeface="Times New Roman"/>
                <a:ea typeface="Calibri"/>
              </a:rPr>
              <a:t>13–14 </a:t>
            </a:r>
            <a:r>
              <a:rPr lang="ru-RU" sz="1300" b="1" dirty="0">
                <a:solidFill>
                  <a:srgbClr val="002060"/>
                </a:solidFill>
                <a:latin typeface="Times New Roman"/>
                <a:ea typeface="Calibri"/>
              </a:rPr>
              <a:t>июня 2025 года</a:t>
            </a:r>
            <a:r>
              <a:rPr lang="ru-RU" sz="13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ru-RU" sz="1300" dirty="0" smtClean="0">
                <a:solidFill>
                  <a:srgbClr val="002060"/>
                </a:solidFill>
                <a:latin typeface="Times New Roman"/>
                <a:ea typeface="Calibri"/>
              </a:rPr>
              <a:t>- участие </a:t>
            </a:r>
            <a:r>
              <a:rPr lang="ru-RU" sz="1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делегации </a:t>
            </a:r>
            <a:r>
              <a:rPr lang="ru-RU" sz="1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КазНИИОиР</a:t>
            </a:r>
            <a:r>
              <a:rPr lang="ru-RU" sz="13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ru-RU" sz="1300" dirty="0" smtClean="0">
                <a:solidFill>
                  <a:srgbClr val="002060"/>
                </a:solidFill>
                <a:latin typeface="Times New Roman"/>
                <a:ea typeface="Calibri"/>
              </a:rPr>
              <a:t>в Первом съезде онкологов </a:t>
            </a:r>
            <a:r>
              <a:rPr lang="ru-RU" sz="1300" dirty="0">
                <a:solidFill>
                  <a:srgbClr val="002060"/>
                </a:solidFill>
                <a:latin typeface="Times New Roman"/>
                <a:ea typeface="Calibri"/>
              </a:rPr>
              <a:t>Союза </a:t>
            </a:r>
            <a:r>
              <a:rPr lang="ru-RU" sz="1300" dirty="0" err="1">
                <a:solidFill>
                  <a:srgbClr val="002060"/>
                </a:solidFill>
                <a:latin typeface="Times New Roman"/>
                <a:ea typeface="Calibri"/>
              </a:rPr>
              <a:t>тюркоязычных</a:t>
            </a:r>
            <a:r>
              <a:rPr lang="ru-RU" sz="13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ru-RU" sz="1300" dirty="0" smtClean="0">
                <a:solidFill>
                  <a:srgbClr val="002060"/>
                </a:solidFill>
                <a:latin typeface="Times New Roman"/>
                <a:ea typeface="Calibri"/>
              </a:rPr>
              <a:t>государств. г. Баку, Азербайджанская Республика</a:t>
            </a:r>
          </a:p>
          <a:p>
            <a:pPr marL="457200" indent="-457200" algn="just">
              <a:buFont typeface="Symbol" pitchFamily="18" charset="2"/>
              <a:buAutoNum type="arabicPeriod"/>
            </a:pPr>
            <a:endParaRPr lang="ru-RU" sz="1300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pPr marL="457200" indent="-457200" algn="just">
              <a:buFont typeface="Symbol" pitchFamily="18" charset="2"/>
              <a:buAutoNum type="arabicPeriod"/>
            </a:pPr>
            <a:r>
              <a:rPr lang="ru-RU" sz="1300" b="1" kern="100" dirty="0" smtClean="0">
                <a:solidFill>
                  <a:srgbClr val="002060"/>
                </a:solidFill>
                <a:latin typeface="Times New Roman"/>
                <a:ea typeface="Aptos"/>
              </a:rPr>
              <a:t>13.07.2025г</a:t>
            </a:r>
            <a:r>
              <a:rPr lang="ru-RU" sz="1300" b="1" kern="100" dirty="0">
                <a:solidFill>
                  <a:srgbClr val="002060"/>
                </a:solidFill>
                <a:latin typeface="Times New Roman"/>
                <a:ea typeface="Aptos"/>
              </a:rPr>
              <a:t>. В Казахстане</a:t>
            </a:r>
            <a:r>
              <a:rPr lang="ru-RU" sz="1300" kern="100" dirty="0">
                <a:solidFill>
                  <a:srgbClr val="002060"/>
                </a:solidFill>
                <a:latin typeface="Times New Roman"/>
                <a:ea typeface="Aptos"/>
              </a:rPr>
              <a:t> впервые </a:t>
            </a:r>
            <a:r>
              <a:rPr lang="ru-RU" sz="1300" kern="100" dirty="0" smtClean="0">
                <a:solidFill>
                  <a:srgbClr val="002060"/>
                </a:solidFill>
                <a:latin typeface="Times New Roman"/>
                <a:ea typeface="Aptos"/>
              </a:rPr>
              <a:t>операция </a:t>
            </a:r>
            <a:r>
              <a:rPr lang="ru-RU" sz="1300" kern="100" dirty="0">
                <a:solidFill>
                  <a:srgbClr val="002060"/>
                </a:solidFill>
                <a:latin typeface="Times New Roman"/>
                <a:ea typeface="Aptos"/>
              </a:rPr>
              <a:t>по удалению патологических образований с использованием СО₂-</a:t>
            </a:r>
            <a:r>
              <a:rPr lang="ru-RU" sz="1300" kern="100" dirty="0" smtClean="0">
                <a:solidFill>
                  <a:srgbClr val="002060"/>
                </a:solidFill>
                <a:latin typeface="Times New Roman"/>
                <a:ea typeface="Aptos"/>
              </a:rPr>
              <a:t>лазера. Мастер-класс </a:t>
            </a:r>
            <a:r>
              <a:rPr lang="ru-RU" sz="1300" kern="100" dirty="0">
                <a:solidFill>
                  <a:srgbClr val="002060"/>
                </a:solidFill>
                <a:latin typeface="Times New Roman"/>
                <a:ea typeface="Aptos"/>
              </a:rPr>
              <a:t>с </a:t>
            </a:r>
            <a:r>
              <a:rPr lang="ru-RU" sz="1300" kern="100" dirty="0" smtClean="0">
                <a:solidFill>
                  <a:srgbClr val="002060"/>
                </a:solidFill>
                <a:latin typeface="Times New Roman"/>
                <a:ea typeface="Aptos"/>
              </a:rPr>
              <a:t>участием </a:t>
            </a:r>
            <a:r>
              <a:rPr lang="ru-RU" sz="1300" kern="100" dirty="0" smtClean="0">
                <a:solidFill>
                  <a:srgbClr val="002060"/>
                </a:solidFill>
                <a:latin typeface="Times New Roman"/>
                <a:ea typeface="Aptos"/>
              </a:rPr>
              <a:t>заведующий </a:t>
            </a:r>
            <a:r>
              <a:rPr lang="ru-RU" sz="1300" kern="100" dirty="0">
                <a:solidFill>
                  <a:srgbClr val="002060"/>
                </a:solidFill>
                <a:latin typeface="Times New Roman"/>
                <a:ea typeface="Aptos"/>
              </a:rPr>
              <a:t>отделением патологии </a:t>
            </a:r>
            <a:r>
              <a:rPr lang="ru-RU" sz="1300" kern="100" dirty="0" smtClean="0">
                <a:solidFill>
                  <a:srgbClr val="002060"/>
                </a:solidFill>
                <a:latin typeface="Times New Roman"/>
                <a:ea typeface="Aptos"/>
              </a:rPr>
              <a:t>гортани, </a:t>
            </a:r>
            <a:r>
              <a:rPr lang="ru-RU" sz="1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НМИЦ, </a:t>
            </a:r>
            <a:r>
              <a:rPr lang="ru-RU" sz="1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</a:t>
            </a:r>
            <a:r>
              <a:rPr lang="ru-RU" sz="1300" kern="100" dirty="0" smtClean="0">
                <a:solidFill>
                  <a:srgbClr val="002060"/>
                </a:solidFill>
                <a:latin typeface="Times New Roman"/>
                <a:ea typeface="Aptos"/>
              </a:rPr>
              <a:t>России</a:t>
            </a:r>
          </a:p>
          <a:p>
            <a:pPr marL="457200" indent="-457200" algn="just">
              <a:buFont typeface="Symbol" pitchFamily="18" charset="2"/>
              <a:buAutoNum type="arabicPeriod"/>
            </a:pPr>
            <a:endParaRPr lang="ru-RU" sz="1300" kern="100" dirty="0" smtClean="0">
              <a:solidFill>
                <a:srgbClr val="002060"/>
              </a:solidFill>
              <a:latin typeface="Times New Roman"/>
              <a:ea typeface="Aptos"/>
            </a:endParaRPr>
          </a:p>
          <a:p>
            <a:pPr marL="457200" indent="-457200" algn="just">
              <a:buFont typeface="Symbol" pitchFamily="18" charset="2"/>
              <a:buAutoNum type="arabicPeriod"/>
            </a:pPr>
            <a:r>
              <a:rPr lang="ru-RU" sz="1300" kern="100" dirty="0" smtClean="0">
                <a:solidFill>
                  <a:srgbClr val="002060"/>
                </a:solidFill>
                <a:latin typeface="Times New Roman"/>
                <a:ea typeface="Aptos"/>
              </a:rPr>
              <a:t>Серия международных научно-практических Форумов по направлениям </a:t>
            </a:r>
            <a:r>
              <a:rPr lang="ru-RU" sz="1300" kern="100" dirty="0" err="1" smtClean="0">
                <a:solidFill>
                  <a:srgbClr val="002060"/>
                </a:solidFill>
                <a:latin typeface="Times New Roman"/>
                <a:ea typeface="Aptos"/>
              </a:rPr>
              <a:t>онкопомощи</a:t>
            </a:r>
            <a:r>
              <a:rPr lang="ru-RU" sz="1300" kern="100" dirty="0" smtClean="0">
                <a:solidFill>
                  <a:srgbClr val="002060"/>
                </a:solidFill>
                <a:latin typeface="Times New Roman"/>
                <a:ea typeface="Aptos"/>
              </a:rPr>
              <a:t> в честь 65-летия </a:t>
            </a:r>
            <a:r>
              <a:rPr lang="ru-RU" sz="1300" kern="100" dirty="0" err="1" smtClean="0">
                <a:solidFill>
                  <a:srgbClr val="002060"/>
                </a:solidFill>
                <a:latin typeface="Times New Roman"/>
                <a:ea typeface="Aptos"/>
              </a:rPr>
              <a:t>КазНИИОиР</a:t>
            </a:r>
            <a:r>
              <a:rPr lang="ru-RU" sz="1300" kern="100" dirty="0" smtClean="0">
                <a:solidFill>
                  <a:srgbClr val="002060"/>
                </a:solidFill>
                <a:latin typeface="Times New Roman"/>
                <a:ea typeface="Aptos"/>
              </a:rPr>
              <a:t> (урология, гинекология, торока-абдоминальная онкология, маммология). </a:t>
            </a:r>
          </a:p>
          <a:p>
            <a:pPr marL="457200" indent="-457200" algn="just">
              <a:buFont typeface="Symbol" pitchFamily="18" charset="2"/>
              <a:buAutoNum type="arabicPeriod"/>
            </a:pPr>
            <a:endParaRPr lang="ru-RU" sz="1300" kern="100" dirty="0" smtClean="0">
              <a:solidFill>
                <a:srgbClr val="002060"/>
              </a:solidFill>
              <a:latin typeface="Times New Roman"/>
              <a:ea typeface="Aptos"/>
            </a:endParaRPr>
          </a:p>
          <a:p>
            <a:pPr marL="457200" indent="-457200" algn="just">
              <a:buFont typeface="Symbol" pitchFamily="18" charset="2"/>
              <a:buAutoNum type="arabicPeriod"/>
            </a:pPr>
            <a:r>
              <a:rPr lang="ru-RU" sz="1300" kern="100" dirty="0" smtClean="0">
                <a:solidFill>
                  <a:srgbClr val="002060"/>
                </a:solidFill>
                <a:latin typeface="Times New Roman"/>
                <a:ea typeface="Aptos"/>
              </a:rPr>
              <a:t> Сентябрь – Октябрь, 2025г. – участие в Международных конференциях в КР, РУ</a:t>
            </a:r>
            <a:endParaRPr lang="ru-RU" sz="1300" kern="100" dirty="0" smtClean="0">
              <a:solidFill>
                <a:srgbClr val="002060"/>
              </a:solidFill>
              <a:latin typeface="Times New Roman"/>
              <a:ea typeface="Aptos"/>
            </a:endParaRPr>
          </a:p>
          <a:p>
            <a:pPr marL="457200" indent="-457200" algn="just">
              <a:buFont typeface="Symbol" pitchFamily="18" charset="2"/>
              <a:buAutoNum type="arabicPeriod"/>
            </a:pPr>
            <a:endParaRPr lang="ru-RU" sz="1300" dirty="0" smtClean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85842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Международная активность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в 2025 году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7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608973"/>
              </p:ext>
            </p:extLst>
          </p:nvPr>
        </p:nvGraphicFramePr>
        <p:xfrm>
          <a:off x="395535" y="1196751"/>
          <a:ext cx="8496944" cy="5384320"/>
        </p:xfrm>
        <a:graphic>
          <a:graphicData uri="http://schemas.openxmlformats.org/drawingml/2006/table">
            <a:tbl>
              <a:tblPr firstRow="1" firstCol="1" bandRow="1"/>
              <a:tblGrid>
                <a:gridCol w="474074"/>
                <a:gridCol w="3774842"/>
                <a:gridCol w="2516857"/>
                <a:gridCol w="1731171"/>
              </a:tblGrid>
              <a:tr h="2111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17" marR="31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проекта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17" marR="31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Ответственные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17" marR="31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Выполнение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17" marR="31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17" marR="31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Исследование «Детерминанты поздней диагностики и запоздалого лечения рака (DEDICA)» </a:t>
                      </a:r>
                    </a:p>
                  </a:txBody>
                  <a:tcPr marL="31117" marR="31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МАИР – ВОЗ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Жылкайдарова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А.Ж.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Кривенко Е.В.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17" marR="31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– 2025гг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Отчет на этапе согласования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17" marR="31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7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17" marR="31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Проспективное</a:t>
                      </a: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продольное международное обсервационное исследование пациентов с гистологическим диагнозом периферической Т-клеточной </a:t>
                      </a:r>
                      <a:r>
                        <a:rPr lang="ru-RU" sz="12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лимфомы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17" marR="31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Душимова З.Д.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Джазылтаева А.С.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17" marR="31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– 2025гг.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17" marR="31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6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17" marR="31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Совершенствование </a:t>
                      </a:r>
                      <a:r>
                        <a:rPr lang="ru-RU" sz="12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маммологического</a:t>
                      </a: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скрининга</a:t>
                      </a:r>
                    </a:p>
                  </a:txBody>
                  <a:tcPr marL="31117" marR="31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C3 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edical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Франция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Жылкайдарова А.Ж.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Аманкулов Ж.М.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17" marR="31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– 2025гг.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17" marR="31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6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17" marR="31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Тестирование на gBRCA 1/2 мутаций пациентов с HR+ HER2- и ТН мРМЖ посредством NGS</a:t>
                      </a:r>
                    </a:p>
                  </a:txBody>
                  <a:tcPr marL="31117" marR="31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Компания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Pfizer Export B.V.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ЦМГИ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Оразгалиева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.,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Осикбаева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.,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Рахматулла Г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17" marR="31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2024 - 2025г.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Договор +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17" marR="31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6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17" marR="31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Обеспечение раннего доступа пациенток с РЯ и РМЖ к HRD тестированию</a:t>
                      </a:r>
                    </a:p>
                  </a:txBody>
                  <a:tcPr marL="31117" marR="31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АстраЗенека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ЦМГИ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Оразгалиева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М.Г.,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Осикбаева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С.О., Рахматулла Г.Г.,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Спандиярова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Н.А.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17" marR="31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2024 - 2025г.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Договор +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17" marR="31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A351-FBCC-46B1-B018-38348531BF1D}" type="datetime1">
              <a:rPr lang="ru-RU" smtClean="0"/>
              <a:t>28.10.2025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FD3C-A4B9-4AA9-9B9A-73B75ACFE180}" type="slidenum">
              <a:rPr lang="ru-RU" smtClean="0"/>
              <a:t>8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ru-RU" dirty="0" smtClean="0"/>
              <a:t>Проекты 2025 – 2026гг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72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890897"/>
              </p:ext>
            </p:extLst>
          </p:nvPr>
        </p:nvGraphicFramePr>
        <p:xfrm>
          <a:off x="611560" y="1340769"/>
          <a:ext cx="8136904" cy="4999113"/>
        </p:xfrm>
        <a:graphic>
          <a:graphicData uri="http://schemas.openxmlformats.org/drawingml/2006/table">
            <a:tbl>
              <a:tblPr firstRow="1" firstCol="1" bandRow="1"/>
              <a:tblGrid>
                <a:gridCol w="453986"/>
                <a:gridCol w="3614891"/>
                <a:gridCol w="2410210"/>
                <a:gridCol w="1657817"/>
              </a:tblGrid>
              <a:tr h="15951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35" marR="45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Определение мутации T790M гена EGFR (жидкостная биопсия) для пациентов с раком легких</a:t>
                      </a:r>
                    </a:p>
                  </a:txBody>
                  <a:tcPr marL="45935" marR="45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АстраЗенека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ЦМГИ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Оразгалиева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М.Г,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Осикбаева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С.О.,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Рахматулла Г.Г.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Алиева С.Т.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35" marR="45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35" marR="45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72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35" marR="45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ВПЧ тестирование - скрининг</a:t>
                      </a:r>
                    </a:p>
                  </a:txBody>
                  <a:tcPr marL="45935" marR="45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РОШ-Казахстан - представительство 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Roche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(Швейцария)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Жылкайдарова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А.Ж.,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Рахматулла Г.Г.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35" marR="45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2024г. 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35" marR="45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0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35" marR="45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Апробации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экспресс-теста ScheBo® M2-PK Quick™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среди пациентов с установленными диагнозами КРР и аденоматозного полипа толстого кишечника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(качественный ферментный тест)</a:t>
                      </a:r>
                    </a:p>
                  </a:txBody>
                  <a:tcPr marL="45935" marR="45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High Life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Джуманов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А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Иманбаев Н.М.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Жылкайдарова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А.Ж. (подготовила отчет)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35" marR="45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Май - Июль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2025г.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35" marR="45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A351-FBCC-46B1-B018-38348531BF1D}" type="datetime1">
              <a:rPr lang="ru-RU" smtClean="0"/>
              <a:t>28.10.2025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FD3C-A4B9-4AA9-9B9A-73B75ACFE180}" type="slidenum">
              <a:rPr lang="ru-RU" smtClean="0"/>
              <a:t>9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Проекты 2025 – 2026гг</a:t>
            </a:r>
          </a:p>
        </p:txBody>
      </p:sp>
    </p:spTree>
    <p:extLst>
      <p:ext uri="{BB962C8B-B14F-4D97-AF65-F5344CB8AC3E}">
        <p14:creationId xmlns:p14="http://schemas.microsoft.com/office/powerpoint/2010/main" val="344365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791</TotalTime>
  <Words>1126</Words>
  <Application>Microsoft Office PowerPoint</Application>
  <PresentationFormat>Экран (4:3)</PresentationFormat>
  <Paragraphs>323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  Международная деятельность КазНИИОиР:  опыт и перспективы 2025г.</vt:lpstr>
      <vt:lpstr>Основные цели международного направления</vt:lpstr>
      <vt:lpstr>Международные партнеры </vt:lpstr>
      <vt:lpstr>Членство сотрудников в международных  профессиональных ассоциациях </vt:lpstr>
      <vt:lpstr>Высокорейтинговые онкологические центры </vt:lpstr>
      <vt:lpstr>Top ranking cancer centers</vt:lpstr>
      <vt:lpstr>Международная активность  в 2025 году</vt:lpstr>
      <vt:lpstr>Проекты 2025 – 2026гг</vt:lpstr>
      <vt:lpstr>Проекты 2025 – 2026гг</vt:lpstr>
      <vt:lpstr>Планы и направления сотрудничества в рамках подписанных в 2025 году Меморандумов о сотрудничестве </vt:lpstr>
      <vt:lpstr>Планы и направления сотрудничества в рамках подписанных в 2025 году Меморандумов о сотрудничестве (2)</vt:lpstr>
      <vt:lpstr>Международные конференции 2025 г.</vt:lpstr>
      <vt:lpstr>Планируемые конференции 2026 </vt:lpstr>
      <vt:lpstr>Перспективные проекты</vt:lpstr>
      <vt:lpstr>Проекты на обсуждении </vt:lpstr>
      <vt:lpstr>Информация на сайт</vt:lpstr>
      <vt:lpstr>Форма отчетов </vt:lpstr>
      <vt:lpstr>Благодарю за внимание!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ARYSTAN IT GROUP</dc:creator>
  <cp:lastModifiedBy>ARYSTAN IT GROUP</cp:lastModifiedBy>
  <cp:revision>47</cp:revision>
  <cp:lastPrinted>2025-10-28T05:11:28Z</cp:lastPrinted>
  <dcterms:created xsi:type="dcterms:W3CDTF">2025-08-11T08:34:18Z</dcterms:created>
  <dcterms:modified xsi:type="dcterms:W3CDTF">2025-10-28T05:22:40Z</dcterms:modified>
</cp:coreProperties>
</file>