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52" r:id="rId2"/>
    <p:sldId id="598" r:id="rId3"/>
    <p:sldId id="553" r:id="rId4"/>
    <p:sldId id="554" r:id="rId5"/>
    <p:sldId id="585" r:id="rId6"/>
    <p:sldId id="561" r:id="rId7"/>
    <p:sldId id="604" r:id="rId8"/>
    <p:sldId id="593" r:id="rId9"/>
    <p:sldId id="572" r:id="rId10"/>
    <p:sldId id="606" r:id="rId11"/>
    <p:sldId id="595" r:id="rId12"/>
    <p:sldId id="608" r:id="rId13"/>
    <p:sldId id="465" r:id="rId14"/>
  </p:sldIdLst>
  <p:sldSz cx="9144000" cy="6858000" type="screen4x3"/>
  <p:notesSz cx="9928225" cy="6797675"/>
  <p:custDataLst>
    <p:tags r:id="rId17"/>
  </p:custDataLst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архат Газезов" initials="ФГ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39966"/>
    <a:srgbClr val="A3C4FF"/>
    <a:srgbClr val="4BACC6"/>
    <a:srgbClr val="461E64"/>
    <a:srgbClr val="A591BD"/>
    <a:srgbClr val="8064A2"/>
    <a:srgbClr val="9BBB59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67" autoAdjust="0"/>
    <p:restoredTop sz="96433" autoAdjust="0"/>
  </p:normalViewPr>
  <p:slideViewPr>
    <p:cSldViewPr>
      <p:cViewPr>
        <p:scale>
          <a:sx n="66" d="100"/>
          <a:sy n="66" d="100"/>
        </p:scale>
        <p:origin x="-183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84;&#1086;&#1085;&#1086;\Downloads\&#1057;&#1090;&#1088;&#1091;&#1082;&#1090;&#1091;&#1088;&#1072;%20&#1079;&#1072;&#1073;&#1086;&#1083;&#1077;&#1074;&#1072;&#1077;&#1084;&#1086;&#1089;&#1090;&#1080;%20&#1047;&#1053;%20(&#1073;&#1077;&#1079;%20&#1088;&#1072;&#1082;&#1072;%20&#1082;&#1086;&#1078;&#1080;)%20&#1079;&#1072;%202017%20&#1075;..xlsx" TargetMode="External"/><Relationship Id="rId4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84;&#1086;&#1085;&#1086;\Downloads\&#1057;&#1090;&#1088;&#1091;&#1082;&#1090;&#1091;&#1088;&#1072;%20&#1079;&#1072;&#1073;&#1086;&#1083;&#1077;&#1074;&#1072;&#1077;&#1084;&#1086;&#1089;&#1090;&#1080;%20&#1047;&#1053;%20(&#1073;&#1077;&#1079;%20&#1088;&#1072;&#1082;&#1072;%20&#1082;&#1086;&#1078;&#1080;)%20&#1079;&#1072;%202017%20&#1075;..xlsx" TargetMode="External"/><Relationship Id="rId4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SAPARA\Downloads\&#1043;&#1088;&#1072;&#1092;&#1080;&#1082;&#1080;%20&#1076;&#1083;&#1103;%20&#1089;&#1083;&#1072;&#1081;&#1076;&#1086;&#1074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27016515050766"/>
          <c:y val="4.6065013357289769E-2"/>
          <c:w val="0.88307522671646643"/>
          <c:h val="0.83909539232605967"/>
        </c:manualLayout>
      </c:layout>
      <c:lineChart>
        <c:grouping val="standard"/>
        <c:varyColors val="0"/>
        <c:ser>
          <c:idx val="0"/>
          <c:order val="0"/>
          <c:spPr>
            <a:ln w="28575" cap="rnd" cmpd="sng" algn="ctr">
              <a:solidFill>
                <a:schemeClr val="tx2"/>
              </a:solidFill>
              <a:prstDash val="solid"/>
              <a:round/>
            </a:ln>
            <a:effectLst/>
          </c:spPr>
          <c:marker>
            <c:spPr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3689147319723271E-2"/>
                  <c:y val="6.60596231589399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507-4362-914E-11DD45E522C7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07-4362-914E-11DD45E522C7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07-4362-914E-11DD45E522C7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07-4362-914E-11DD45E522C7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07-4362-914E-11DD45E522C7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07-4362-914E-11DD45E522C7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07-4362-914E-11DD45E522C7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07-4362-914E-11DD45E522C7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07-4362-914E-11DD45E522C7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07-4362-914E-11DD45E522C7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07-4362-914E-11DD45E522C7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507-4362-914E-11DD45E522C7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507-4362-914E-11DD45E522C7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507-4362-914E-11DD45E522C7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507-4362-914E-11DD45E522C7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507-4362-914E-11DD45E522C7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507-4362-914E-11DD45E522C7}"/>
                </c:ext>
              </c:extLst>
            </c:dLbl>
            <c:dLbl>
              <c:idx val="17"/>
              <c:layout>
                <c:manualLayout>
                  <c:x val="-6.6641436649076393E-3"/>
                  <c:y val="5.30573299605191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507-4362-914E-11DD45E522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Sheet2!$B$4:$S$4</c:f>
              <c:numCache>
                <c:formatCode>General</c:formatCode>
                <c:ptCount val="18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</c:numCache>
            </c:numRef>
          </c:cat>
          <c:val>
            <c:numRef>
              <c:f>Sheet2!$B$5:$S$5</c:f>
              <c:numCache>
                <c:formatCode>0.0</c:formatCode>
                <c:ptCount val="18"/>
                <c:pt idx="0">
                  <c:v>181.2</c:v>
                </c:pt>
                <c:pt idx="1">
                  <c:v>191.7</c:v>
                </c:pt>
                <c:pt idx="2">
                  <c:v>195.9</c:v>
                </c:pt>
                <c:pt idx="3">
                  <c:v>197.3</c:v>
                </c:pt>
                <c:pt idx="4">
                  <c:v>194.1</c:v>
                </c:pt>
                <c:pt idx="5">
                  <c:v>194.2</c:v>
                </c:pt>
                <c:pt idx="6">
                  <c:v>192.6</c:v>
                </c:pt>
                <c:pt idx="7">
                  <c:v>186.8</c:v>
                </c:pt>
                <c:pt idx="8">
                  <c:v>183.7</c:v>
                </c:pt>
                <c:pt idx="9">
                  <c:v>180.7</c:v>
                </c:pt>
                <c:pt idx="10">
                  <c:v>181.9</c:v>
                </c:pt>
                <c:pt idx="11">
                  <c:v>181.3</c:v>
                </c:pt>
                <c:pt idx="12">
                  <c:v>183</c:v>
                </c:pt>
                <c:pt idx="13">
                  <c:v>190.7</c:v>
                </c:pt>
                <c:pt idx="14">
                  <c:v>193.9</c:v>
                </c:pt>
                <c:pt idx="15">
                  <c:v>198.8</c:v>
                </c:pt>
                <c:pt idx="16">
                  <c:v>207.7</c:v>
                </c:pt>
                <c:pt idx="17">
                  <c:v>206.8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12-2507-4362-914E-11DD45E522C7}"/>
            </c:ext>
          </c:extLst>
        </c:ser>
        <c:ser>
          <c:idx val="1"/>
          <c:order val="1"/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1817528024183091E-2"/>
                  <c:y val="7.3253552093430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2507-4362-914E-11DD45E522C7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507-4362-914E-11DD45E522C7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507-4362-914E-11DD45E522C7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507-4362-914E-11DD45E522C7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507-4362-914E-11DD45E522C7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507-4362-914E-11DD45E522C7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507-4362-914E-11DD45E522C7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507-4362-914E-11DD45E522C7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507-4362-914E-11DD45E522C7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507-4362-914E-11DD45E522C7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507-4362-914E-11DD45E522C7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507-4362-914E-11DD45E522C7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507-4362-914E-11DD45E522C7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507-4362-914E-11DD45E522C7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507-4362-914E-11DD45E522C7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507-4362-914E-11DD45E522C7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507-4362-914E-11DD45E522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Sheet2!$B$4:$S$4</c:f>
              <c:numCache>
                <c:formatCode>General</c:formatCode>
                <c:ptCount val="18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</c:numCache>
            </c:numRef>
          </c:cat>
          <c:val>
            <c:numRef>
              <c:f>Sheet2!$B$6:$S$6</c:f>
              <c:numCache>
                <c:formatCode>0.0</c:formatCode>
                <c:ptCount val="18"/>
                <c:pt idx="0">
                  <c:v>136.5</c:v>
                </c:pt>
                <c:pt idx="1">
                  <c:v>133.4</c:v>
                </c:pt>
                <c:pt idx="2">
                  <c:v>133.4</c:v>
                </c:pt>
                <c:pt idx="3">
                  <c:v>130.4</c:v>
                </c:pt>
                <c:pt idx="4">
                  <c:v>124.9</c:v>
                </c:pt>
                <c:pt idx="5">
                  <c:v>120.5</c:v>
                </c:pt>
                <c:pt idx="6">
                  <c:v>114.4</c:v>
                </c:pt>
                <c:pt idx="7">
                  <c:v>113.7</c:v>
                </c:pt>
                <c:pt idx="8">
                  <c:v>111.2</c:v>
                </c:pt>
                <c:pt idx="9">
                  <c:v>105.1</c:v>
                </c:pt>
                <c:pt idx="10">
                  <c:v>107</c:v>
                </c:pt>
                <c:pt idx="11">
                  <c:v>104</c:v>
                </c:pt>
                <c:pt idx="12">
                  <c:v>101.5</c:v>
                </c:pt>
                <c:pt idx="13">
                  <c:v>100.4</c:v>
                </c:pt>
                <c:pt idx="14">
                  <c:v>99.5</c:v>
                </c:pt>
                <c:pt idx="15">
                  <c:v>94</c:v>
                </c:pt>
                <c:pt idx="16">
                  <c:v>89.8</c:v>
                </c:pt>
                <c:pt idx="17">
                  <c:v>84.9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24-2507-4362-914E-11DD45E52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667072"/>
        <c:axId val="82189632"/>
      </c:lineChart>
      <c:catAx>
        <c:axId val="30566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2189632"/>
        <c:crosses val="autoZero"/>
        <c:auto val="1"/>
        <c:lblAlgn val="ctr"/>
        <c:lblOffset val="100"/>
        <c:noMultiLvlLbl val="0"/>
      </c:catAx>
      <c:valAx>
        <c:axId val="82189632"/>
        <c:scaling>
          <c:orientation val="minMax"/>
          <c:max val="240"/>
          <c:min val="60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0566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solidFill>
            <a:srgbClr val="7030A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227533130340656E-2"/>
          <c:y val="1.6389769460635601E-2"/>
          <c:w val="0.60580090060497849"/>
          <c:h val="0.809750599356898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solidFill>
              <a:schemeClr val="accent2"/>
            </a:solidFill>
            <a:ln w="9518" cap="flat" cmpd="sng" algn="ctr">
              <a:solidFill>
                <a:srgbClr val="C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140,2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771-426E-ADD6-D352E0C609D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155,3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71-426E-ADD6-D352E0C609D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113,7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771-426E-ADD6-D352E0C609D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159,7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771-426E-ADD6-D352E0C609D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137,1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771-426E-ADD6-D352E0C609D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124,7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771-426E-ADD6-D352E0C609D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131,4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771-426E-ADD6-D352E0C609D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111,8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771-426E-ADD6-D352E0C609D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161,1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771-426E-ADD6-D352E0C609D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146,8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771-426E-ADD6-D352E0C609D1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130,7</a:t>
                    </a:r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771-426E-ADD6-D352E0C609D1}"/>
                </c:ext>
              </c:extLst>
            </c:dLbl>
            <c:spPr>
              <a:noFill/>
              <a:ln w="25380">
                <a:noFill/>
              </a:ln>
            </c:spPr>
            <c:txPr>
              <a:bodyPr rot="0" vert="horz"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1">
                  <c:v>Россия</c:v>
                </c:pt>
                <c:pt idx="2">
                  <c:v>Япония</c:v>
                </c:pt>
                <c:pt idx="3">
                  <c:v>Польша</c:v>
                </c:pt>
                <c:pt idx="4">
                  <c:v>Португалия</c:v>
                </c:pt>
                <c:pt idx="5">
                  <c:v>Италия</c:v>
                </c:pt>
                <c:pt idx="6">
                  <c:v>Германия</c:v>
                </c:pt>
                <c:pt idx="7">
                  <c:v>Швейцария</c:v>
                </c:pt>
                <c:pt idx="8">
                  <c:v>Словения</c:v>
                </c:pt>
                <c:pt idx="9">
                  <c:v>Франция</c:v>
                </c:pt>
                <c:pt idx="10">
                  <c:v>США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1">
                  <c:v>-155.28</c:v>
                </c:pt>
                <c:pt idx="2">
                  <c:v>-113.68</c:v>
                </c:pt>
                <c:pt idx="3">
                  <c:v>-159.68</c:v>
                </c:pt>
                <c:pt idx="4">
                  <c:v>-137.05000000000001</c:v>
                </c:pt>
                <c:pt idx="5">
                  <c:v>-124.73</c:v>
                </c:pt>
                <c:pt idx="6">
                  <c:v>-131.38</c:v>
                </c:pt>
                <c:pt idx="7">
                  <c:v>-111.78</c:v>
                </c:pt>
                <c:pt idx="8">
                  <c:v>-161.12</c:v>
                </c:pt>
                <c:pt idx="9">
                  <c:v>-146.80000000000001</c:v>
                </c:pt>
                <c:pt idx="10">
                  <c:v>-130.74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771-426E-ADD6-D352E0C609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заболеваемость</c:v>
                </c:pt>
              </c:strCache>
            </c:strRef>
          </c:tx>
          <c:spPr>
            <a:solidFill>
              <a:schemeClr val="tx2"/>
            </a:solidFill>
            <a:ln w="9518" cap="flat" cmpd="sng" algn="ctr">
              <a:solidFill>
                <a:schemeClr val="accent1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 w="25380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1">
                  <c:v>Россия</c:v>
                </c:pt>
                <c:pt idx="2">
                  <c:v>Япония</c:v>
                </c:pt>
                <c:pt idx="3">
                  <c:v>Польша</c:v>
                </c:pt>
                <c:pt idx="4">
                  <c:v>Португалия</c:v>
                </c:pt>
                <c:pt idx="5">
                  <c:v>Италия</c:v>
                </c:pt>
                <c:pt idx="6">
                  <c:v>Германия</c:v>
                </c:pt>
                <c:pt idx="7">
                  <c:v>Швейцария</c:v>
                </c:pt>
                <c:pt idx="8">
                  <c:v>Словения</c:v>
                </c:pt>
                <c:pt idx="9">
                  <c:v>Франция</c:v>
                </c:pt>
                <c:pt idx="10">
                  <c:v>США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1">
                  <c:v>204.3</c:v>
                </c:pt>
                <c:pt idx="2">
                  <c:v>217.1</c:v>
                </c:pt>
                <c:pt idx="3">
                  <c:v>229.6</c:v>
                </c:pt>
                <c:pt idx="4">
                  <c:v>246.2</c:v>
                </c:pt>
                <c:pt idx="5">
                  <c:v>278.60000000000002</c:v>
                </c:pt>
                <c:pt idx="6">
                  <c:v>283.5</c:v>
                </c:pt>
                <c:pt idx="7">
                  <c:v>287</c:v>
                </c:pt>
                <c:pt idx="8">
                  <c:v>296.3</c:v>
                </c:pt>
                <c:pt idx="9">
                  <c:v>303.5</c:v>
                </c:pt>
                <c:pt idx="10">
                  <c:v>318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71-426E-ADD6-D352E0C60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100"/>
        <c:axId val="300038656"/>
        <c:axId val="82234176"/>
      </c:barChart>
      <c:catAx>
        <c:axId val="30003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1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82234176"/>
        <c:crosses val="autoZero"/>
        <c:auto val="1"/>
        <c:lblAlgn val="ctr"/>
        <c:lblOffset val="10"/>
        <c:noMultiLvlLbl val="0"/>
      </c:catAx>
      <c:valAx>
        <c:axId val="8223417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00038656"/>
        <c:crosses val="autoZero"/>
        <c:crossBetween val="between"/>
      </c:valAx>
      <c:spPr>
        <a:noFill/>
        <a:ln w="25380">
          <a:noFill/>
        </a:ln>
      </c:spPr>
    </c:plotArea>
    <c:legend>
      <c:legendPos val="b"/>
      <c:layout>
        <c:manualLayout>
          <c:xMode val="edge"/>
          <c:yMode val="edge"/>
          <c:x val="0.172398709365817"/>
          <c:y val="0.86504168755073918"/>
          <c:w val="0.66658641846657485"/>
          <c:h val="6.7915828703230277E-2"/>
        </c:manualLayout>
      </c:layout>
      <c:overlay val="0"/>
      <c:spPr>
        <a:noFill/>
        <a:ln w="25380">
          <a:noFill/>
        </a:ln>
      </c:spPr>
      <c:txPr>
        <a:bodyPr rot="0" vert="horz"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46940760510867"/>
          <c:y val="0.21500048103772293"/>
          <c:w val="0.63995034114035287"/>
          <c:h val="0.784999518962277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15-17</c:v>
                </c:pt>
                <c:pt idx="4">
                  <c:v>18-19</c:v>
                </c:pt>
                <c:pt idx="5">
                  <c:v>20-24</c:v>
                </c:pt>
                <c:pt idx="6">
                  <c:v>25-29</c:v>
                </c:pt>
                <c:pt idx="7">
                  <c:v>30-34</c:v>
                </c:pt>
                <c:pt idx="8">
                  <c:v>35-39</c:v>
                </c:pt>
                <c:pt idx="9">
                  <c:v>40-44</c:v>
                </c:pt>
                <c:pt idx="10">
                  <c:v>45-49</c:v>
                </c:pt>
                <c:pt idx="11">
                  <c:v>50-54</c:v>
                </c:pt>
                <c:pt idx="12">
                  <c:v>55-59</c:v>
                </c:pt>
                <c:pt idx="13">
                  <c:v>60-64</c:v>
                </c:pt>
                <c:pt idx="14">
                  <c:v>65-69</c:v>
                </c:pt>
                <c:pt idx="15">
                  <c:v>70-74</c:v>
                </c:pt>
                <c:pt idx="16">
                  <c:v>75-79</c:v>
                </c:pt>
                <c:pt idx="17">
                  <c:v>80-84</c:v>
                </c:pt>
                <c:pt idx="18">
                  <c:v>85+</c:v>
                </c:pt>
              </c:strCache>
            </c:strRef>
          </c:cat>
          <c:val>
            <c:numRef>
              <c:f>Sheet1!$B$2:$B$20</c:f>
              <c:numCache>
                <c:formatCode>\О\с\н\о\в\н\о\й</c:formatCode>
                <c:ptCount val="19"/>
                <c:pt idx="0">
                  <c:v>-83</c:v>
                </c:pt>
                <c:pt idx="1">
                  <c:v>-63</c:v>
                </c:pt>
                <c:pt idx="2">
                  <c:v>-32</c:v>
                </c:pt>
                <c:pt idx="3">
                  <c:v>-31</c:v>
                </c:pt>
                <c:pt idx="4">
                  <c:v>-36</c:v>
                </c:pt>
                <c:pt idx="5">
                  <c:v>-82</c:v>
                </c:pt>
                <c:pt idx="6">
                  <c:v>-139</c:v>
                </c:pt>
                <c:pt idx="7">
                  <c:v>-176</c:v>
                </c:pt>
                <c:pt idx="8">
                  <c:v>-269</c:v>
                </c:pt>
                <c:pt idx="9">
                  <c:v>-416</c:v>
                </c:pt>
                <c:pt idx="10">
                  <c:v>-694</c:v>
                </c:pt>
                <c:pt idx="11">
                  <c:v>-1359</c:v>
                </c:pt>
                <c:pt idx="12">
                  <c:v>-2239</c:v>
                </c:pt>
                <c:pt idx="13">
                  <c:v>-2891</c:v>
                </c:pt>
                <c:pt idx="14">
                  <c:v>-3033</c:v>
                </c:pt>
                <c:pt idx="15">
                  <c:v>-1547</c:v>
                </c:pt>
                <c:pt idx="16">
                  <c:v>-2040</c:v>
                </c:pt>
                <c:pt idx="17">
                  <c:v>-740</c:v>
                </c:pt>
                <c:pt idx="18">
                  <c:v>-325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93-47A7-9BFD-ABD9BAA795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15-17</c:v>
                </c:pt>
                <c:pt idx="4">
                  <c:v>18-19</c:v>
                </c:pt>
                <c:pt idx="5">
                  <c:v>20-24</c:v>
                </c:pt>
                <c:pt idx="6">
                  <c:v>25-29</c:v>
                </c:pt>
                <c:pt idx="7">
                  <c:v>30-34</c:v>
                </c:pt>
                <c:pt idx="8">
                  <c:v>35-39</c:v>
                </c:pt>
                <c:pt idx="9">
                  <c:v>40-44</c:v>
                </c:pt>
                <c:pt idx="10">
                  <c:v>45-49</c:v>
                </c:pt>
                <c:pt idx="11">
                  <c:v>50-54</c:v>
                </c:pt>
                <c:pt idx="12">
                  <c:v>55-59</c:v>
                </c:pt>
                <c:pt idx="13">
                  <c:v>60-64</c:v>
                </c:pt>
                <c:pt idx="14">
                  <c:v>65-69</c:v>
                </c:pt>
                <c:pt idx="15">
                  <c:v>70-74</c:v>
                </c:pt>
                <c:pt idx="16">
                  <c:v>75-79</c:v>
                </c:pt>
                <c:pt idx="17">
                  <c:v>80-84</c:v>
                </c:pt>
                <c:pt idx="18">
                  <c:v>85+</c:v>
                </c:pt>
              </c:strCache>
            </c:strRef>
          </c:cat>
          <c:val>
            <c:numRef>
              <c:f>Sheet1!$C$2:$C$20</c:f>
              <c:numCache>
                <c:formatCode>\О\с\н\о\в\н\о\й</c:formatCode>
                <c:ptCount val="19"/>
                <c:pt idx="0">
                  <c:v>70</c:v>
                </c:pt>
                <c:pt idx="1">
                  <c:v>57</c:v>
                </c:pt>
                <c:pt idx="2">
                  <c:v>41</c:v>
                </c:pt>
                <c:pt idx="3">
                  <c:v>15</c:v>
                </c:pt>
                <c:pt idx="4">
                  <c:v>32</c:v>
                </c:pt>
                <c:pt idx="5">
                  <c:v>124</c:v>
                </c:pt>
                <c:pt idx="6">
                  <c:v>286</c:v>
                </c:pt>
                <c:pt idx="7">
                  <c:v>467</c:v>
                </c:pt>
                <c:pt idx="8">
                  <c:v>719</c:v>
                </c:pt>
                <c:pt idx="9">
                  <c:v>1122</c:v>
                </c:pt>
                <c:pt idx="10">
                  <c:v>1431</c:v>
                </c:pt>
                <c:pt idx="11">
                  <c:v>2425</c:v>
                </c:pt>
                <c:pt idx="12">
                  <c:v>2819</c:v>
                </c:pt>
                <c:pt idx="13">
                  <c:v>2703</c:v>
                </c:pt>
                <c:pt idx="14">
                  <c:v>2882</c:v>
                </c:pt>
                <c:pt idx="15">
                  <c:v>1498</c:v>
                </c:pt>
                <c:pt idx="16">
                  <c:v>2365</c:v>
                </c:pt>
                <c:pt idx="17">
                  <c:v>1005</c:v>
                </c:pt>
                <c:pt idx="18">
                  <c:v>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93-47A7-9BFD-ABD9BAA79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992896"/>
        <c:axId val="82237632"/>
      </c:barChart>
      <c:catAx>
        <c:axId val="7099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680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23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defRPr>
            </a:pPr>
            <a:endParaRPr lang="ru-RU"/>
          </a:p>
        </c:txPr>
        <c:crossAx val="82237632"/>
        <c:crosses val="autoZero"/>
        <c:auto val="1"/>
        <c:lblAlgn val="ctr"/>
        <c:lblOffset val="10"/>
        <c:noMultiLvlLbl val="0"/>
      </c:catAx>
      <c:valAx>
        <c:axId val="82237632"/>
        <c:scaling>
          <c:orientation val="minMax"/>
        </c:scaling>
        <c:delete val="1"/>
        <c:axPos val="l"/>
        <c:numFmt formatCode="\О\с\н\о\в\н\о\й" sourceLinked="1"/>
        <c:majorTickMark val="out"/>
        <c:minorTickMark val="none"/>
        <c:tickLblPos val="nextTo"/>
        <c:crossAx val="70992896"/>
        <c:crosses val="autoZero"/>
        <c:crossBetween val="between"/>
      </c:valAx>
      <c:spPr>
        <a:noFill/>
        <a:ln w="25813">
          <a:noFill/>
        </a:ln>
        <a:effectLst/>
      </c:spPr>
    </c:plotArea>
    <c:legend>
      <c:legendPos val="b"/>
      <c:layout>
        <c:manualLayout>
          <c:xMode val="edge"/>
          <c:yMode val="edge"/>
          <c:x val="3.3089592641498765E-2"/>
          <c:y val="0.22560489051785931"/>
          <c:w val="0.32517976450173169"/>
          <c:h val="0.10562691837796992"/>
        </c:manualLayout>
      </c:layout>
      <c:overlay val="0"/>
      <c:spPr>
        <a:noFill/>
        <a:ln w="25813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26" b="0" i="0" u="none" strike="noStrike" kern="120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noFill/>
      <a:prstDash val="solid"/>
    </a:ln>
    <a:effectLst/>
  </c:spPr>
  <c:txPr>
    <a:bodyPr/>
    <a:lstStyle/>
    <a:p>
      <a:pPr>
        <a:defRPr sz="1423"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/>
              <a:t>Структура заболеваемости  у мужчин</a:t>
            </a:r>
          </a:p>
        </c:rich>
      </c:tx>
      <c:layout>
        <c:manualLayout>
          <c:xMode val="edge"/>
          <c:yMode val="edge"/>
          <c:x val="0.13449423138654432"/>
          <c:y val="6.5681444991789817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932385991181101"/>
          <c:y val="0.11337524708228963"/>
          <c:w val="0.61393256382889783"/>
          <c:h val="0.82602174728158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'[Структура заболеваемости ЗН (без рака кожи) за 2017 г..xlsx]Граф по стр РИС2'!$B$3</c:f>
              <c:strCache>
                <c:ptCount val="1"/>
                <c:pt idx="0">
                  <c:v>Структура онкопатологии у мужчин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'[Структура заболеваемости ЗН (без рака кожи) за 2017 г..xlsx]Граф по стр РИС2'!$B$4:$B$15</c:f>
              <c:strCache>
                <c:ptCount val="12"/>
                <c:pt idx="0">
                  <c:v>Рак легкого</c:v>
                </c:pt>
                <c:pt idx="1">
                  <c:v>Рак желудка</c:v>
                </c:pt>
                <c:pt idx="2">
                  <c:v>Рак предс.жел.</c:v>
                </c:pt>
                <c:pt idx="3">
                  <c:v>Рак обод.кишки</c:v>
                </c:pt>
                <c:pt idx="4">
                  <c:v>Рак прямой кишки</c:v>
                </c:pt>
                <c:pt idx="5">
                  <c:v>Рак кроветв.тк</c:v>
                </c:pt>
                <c:pt idx="6">
                  <c:v>Рак пищевода</c:v>
                </c:pt>
                <c:pt idx="7">
                  <c:v>Рак почки</c:v>
                </c:pt>
                <c:pt idx="8">
                  <c:v>Рак мочевого пузыря</c:v>
                </c:pt>
                <c:pt idx="9">
                  <c:v>Рак печени</c:v>
                </c:pt>
                <c:pt idx="10">
                  <c:v>Рак поджел.жел.</c:v>
                </c:pt>
                <c:pt idx="11">
                  <c:v>Рак гортани</c:v>
                </c:pt>
              </c:strCache>
            </c:strRef>
          </c:cat>
          <c:val>
            <c:numRef>
              <c:f>'[Структура заболеваемости ЗН (без рака кожи) за 2017 г..xlsx]Граф по стр РИС2'!$C$4:$C$15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12.1</c:v>
                </c:pt>
                <c:pt idx="2" formatCode="0.0">
                  <c:v>10.6</c:v>
                </c:pt>
                <c:pt idx="3">
                  <c:v>5.3</c:v>
                </c:pt>
                <c:pt idx="4">
                  <c:v>5.2</c:v>
                </c:pt>
                <c:pt idx="5" formatCode="0.0">
                  <c:v>5</c:v>
                </c:pt>
                <c:pt idx="6">
                  <c:v>4.8</c:v>
                </c:pt>
                <c:pt idx="7">
                  <c:v>4.4000000000000004</c:v>
                </c:pt>
                <c:pt idx="8">
                  <c:v>4.0999999999999996</c:v>
                </c:pt>
                <c:pt idx="9" formatCode="0.0">
                  <c:v>4</c:v>
                </c:pt>
                <c:pt idx="10">
                  <c:v>3.7</c:v>
                </c:pt>
                <c:pt idx="11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12-471A-AF05-216C306FB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1008256"/>
        <c:axId val="82297984"/>
      </c:barChart>
      <c:catAx>
        <c:axId val="71008256"/>
        <c:scaling>
          <c:orientation val="maxMin"/>
        </c:scaling>
        <c:delete val="0"/>
        <c:axPos val="r"/>
        <c:numFmt formatCode="General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2297984"/>
        <c:crosses val="autoZero"/>
        <c:auto val="1"/>
        <c:lblAlgn val="ctr"/>
        <c:lblOffset val="100"/>
        <c:noMultiLvlLbl val="0"/>
      </c:catAx>
      <c:valAx>
        <c:axId val="82297984"/>
        <c:scaling>
          <c:orientation val="maxMin"/>
          <c:max val="20"/>
        </c:scaling>
        <c:delete val="0"/>
        <c:axPos val="t"/>
        <c:numFmt formatCode="0.0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100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dirty="0">
                <a:latin typeface="+mj-lt"/>
                <a:cs typeface="Times New Roman" panose="02020603050405020304" pitchFamily="18" charset="0"/>
              </a:rPr>
              <a:t>Структура заболеваемости  у женщин</a:t>
            </a:r>
          </a:p>
        </c:rich>
      </c:tx>
      <c:layout>
        <c:manualLayout>
          <c:xMode val="edge"/>
          <c:yMode val="edge"/>
          <c:x val="0.1143373854583966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1187779159184051E-2"/>
          <c:y val="0.10760811069900897"/>
          <c:w val="0.62621080259704376"/>
          <c:h val="0.845313177267868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'[Структура заболеваемости ЗН (без рака кожи) за 2017 г..xlsx]Граф по стр РИС2'!$F$3</c:f>
              <c:strCache>
                <c:ptCount val="1"/>
                <c:pt idx="0">
                  <c:v>Структура онкопатологии у женщин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'[Структура заболеваемости ЗН (без рака кожи) за 2017 г..xlsx]Граф по стр РИС2'!$F$4:$F$14</c:f>
              <c:strCache>
                <c:ptCount val="11"/>
                <c:pt idx="0">
                  <c:v>Рак молочной жел.</c:v>
                </c:pt>
                <c:pt idx="1">
                  <c:v>Рак шейка матки</c:v>
                </c:pt>
                <c:pt idx="2">
                  <c:v>Рак тела матки</c:v>
                </c:pt>
                <c:pt idx="3">
                  <c:v>Рак яичника</c:v>
                </c:pt>
                <c:pt idx="4">
                  <c:v>Рак желудка</c:v>
                </c:pt>
                <c:pt idx="5">
                  <c:v>Рак обод.кишки</c:v>
                </c:pt>
                <c:pt idx="6">
                  <c:v>Рак легкого</c:v>
                </c:pt>
                <c:pt idx="7">
                  <c:v>Рак кровет.тк.</c:v>
                </c:pt>
                <c:pt idx="8">
                  <c:v>Рак прямой кишки</c:v>
                </c:pt>
                <c:pt idx="9">
                  <c:v>Рак щитовидной </c:v>
                </c:pt>
                <c:pt idx="10">
                  <c:v>Рак поджелудочной жел. </c:v>
                </c:pt>
              </c:strCache>
            </c:strRef>
          </c:cat>
          <c:val>
            <c:numRef>
              <c:f>'[Структура заболеваемости ЗН (без рака кожи) за 2017 г..xlsx]Граф по стр РИС2'!$G$4:$G$15</c:f>
              <c:numCache>
                <c:formatCode>0.0</c:formatCode>
                <c:ptCount val="12"/>
                <c:pt idx="0">
                  <c:v>25</c:v>
                </c:pt>
                <c:pt idx="1">
                  <c:v>10.5</c:v>
                </c:pt>
                <c:pt idx="2" formatCode="General">
                  <c:v>6.5</c:v>
                </c:pt>
                <c:pt idx="3">
                  <c:v>6</c:v>
                </c:pt>
                <c:pt idx="4">
                  <c:v>5.7</c:v>
                </c:pt>
                <c:pt idx="5" formatCode="General">
                  <c:v>5.2</c:v>
                </c:pt>
                <c:pt idx="6" formatCode="General">
                  <c:v>4.3</c:v>
                </c:pt>
                <c:pt idx="7" formatCode="General">
                  <c:v>4.2</c:v>
                </c:pt>
                <c:pt idx="8">
                  <c:v>4</c:v>
                </c:pt>
                <c:pt idx="9" formatCode="General">
                  <c:v>3.5</c:v>
                </c:pt>
                <c:pt idx="10" formatCode="General">
                  <c:v>3.2</c:v>
                </c:pt>
                <c:pt idx="1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E0-4647-9B4A-D12DB0CEC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1002624"/>
        <c:axId val="82299712"/>
      </c:barChart>
      <c:catAx>
        <c:axId val="710026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299712"/>
        <c:crosses val="autoZero"/>
        <c:auto val="1"/>
        <c:lblAlgn val="ctr"/>
        <c:lblOffset val="100"/>
        <c:noMultiLvlLbl val="0"/>
      </c:catAx>
      <c:valAx>
        <c:axId val="82299712"/>
        <c:scaling>
          <c:orientation val="minMax"/>
          <c:max val="22"/>
          <c:min val="1"/>
        </c:scaling>
        <c:delete val="0"/>
        <c:axPos val="t"/>
        <c:numFmt formatCode="0.0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00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423596334835553E-2"/>
          <c:y val="4.2079530298194404E-2"/>
          <c:w val="0.61433540363219519"/>
          <c:h val="0.892867967517061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97A-4BE4-AC1E-758ED654CC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97A-4BE4-AC1E-758ED654CC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97A-4BE4-AC1E-758ED654CC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97A-4BE4-AC1E-758ED654CC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97A-4BE4-AC1E-758ED654CC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97A-4BE4-AC1E-758ED654CC1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97A-4BE4-AC1E-758ED654CC1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97A-4BE4-AC1E-758ED654CC1B}"/>
              </c:ext>
            </c:extLst>
          </c:dPt>
          <c:dLbls>
            <c:dLbl>
              <c:idx val="0"/>
              <c:layout>
                <c:manualLayout>
                  <c:x val="-3.7261179106635185E-2"/>
                  <c:y val="-3.89699569517147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7A-4BE4-AC1E-758ED654CC1B}"/>
                </c:ext>
              </c:extLst>
            </c:dLbl>
            <c:dLbl>
              <c:idx val="1"/>
              <c:layout>
                <c:manualLayout>
                  <c:x val="-3.3998572178530945E-2"/>
                  <c:y val="5.37163555500529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97A-4BE4-AC1E-758ED654CC1B}"/>
                </c:ext>
              </c:extLst>
            </c:dLbl>
            <c:dLbl>
              <c:idx val="2"/>
              <c:layout>
                <c:manualLayout>
                  <c:x val="-2.3945095445934258E-2"/>
                  <c:y val="4.28414477337400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97A-4BE4-AC1E-758ED654CC1B}"/>
                </c:ext>
              </c:extLst>
            </c:dLbl>
            <c:dLbl>
              <c:idx val="3"/>
              <c:layout>
                <c:manualLayout>
                  <c:x val="4.0424402813036546E-2"/>
                  <c:y val="3.35583399837063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7A-4BE4-AC1E-758ED654CC1B}"/>
                </c:ext>
              </c:extLst>
            </c:dLbl>
            <c:dLbl>
              <c:idx val="4"/>
              <c:layout>
                <c:manualLayout>
                  <c:x val="3.0586097888193717E-3"/>
                  <c:y val="2.96306967983865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97A-4BE4-AC1E-758ED654CC1B}"/>
                </c:ext>
              </c:extLst>
            </c:dLbl>
            <c:dLbl>
              <c:idx val="5"/>
              <c:layout>
                <c:manualLayout>
                  <c:x val="0"/>
                  <c:y val="-4.7483504883615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97A-4BE4-AC1E-758ED654CC1B}"/>
                </c:ext>
              </c:extLst>
            </c:dLbl>
            <c:dLbl>
              <c:idx val="6"/>
              <c:layout>
                <c:manualLayout>
                  <c:x val="3.350022951659494E-4"/>
                  <c:y val="-3.98523780543199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97A-4BE4-AC1E-758ED654CC1B}"/>
                </c:ext>
              </c:extLst>
            </c:dLbl>
            <c:dLbl>
              <c:idx val="7"/>
              <c:layout>
                <c:manualLayout>
                  <c:x val="-5.4225457979117106E-3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97A-4BE4-AC1E-758ED654CC1B}"/>
                </c:ext>
              </c:extLst>
            </c:dLbl>
            <c:dLbl>
              <c:idx val="8"/>
              <c:layout>
                <c:manualLayout>
                  <c:x val="-1.9065093949638225E-3"/>
                  <c:y val="-2.21597802455845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97A-4BE4-AC1E-758ED654CC1B}"/>
                </c:ext>
              </c:extLst>
            </c:dLbl>
            <c:dLbl>
              <c:idx val="9"/>
              <c:layout>
                <c:manualLayout>
                  <c:x val="2.3051042715447608E-2"/>
                  <c:y val="-3.28119100570844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97A-4BE4-AC1E-758ED654CC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'[Графики для слайдов.xlsx]Структура смерти'!$J$8:$J$15</c:f>
              <c:strCache>
                <c:ptCount val="8"/>
                <c:pt idx="0">
                  <c:v>Трахеи, бронхов, легкого</c:v>
                </c:pt>
                <c:pt idx="1">
                  <c:v>Желудка</c:v>
                </c:pt>
                <c:pt idx="2">
                  <c:v>Молочной железы</c:v>
                </c:pt>
                <c:pt idx="3">
                  <c:v>Поджелудочной железы</c:v>
                </c:pt>
                <c:pt idx="4">
                  <c:v>Пищевода</c:v>
                </c:pt>
                <c:pt idx="5">
                  <c:v>Лимфат.и кроветворн.тк.</c:v>
                </c:pt>
                <c:pt idx="6">
                  <c:v>Прямой кишки</c:v>
                </c:pt>
                <c:pt idx="7">
                  <c:v>Ободочной кишки</c:v>
                </c:pt>
              </c:strCache>
            </c:strRef>
          </c:cat>
          <c:val>
            <c:numRef>
              <c:f>'[Графики для слайдов.xlsx]Структура смерти'!$K$8:$K$15</c:f>
              <c:numCache>
                <c:formatCode>General</c:formatCode>
                <c:ptCount val="8"/>
                <c:pt idx="0">
                  <c:v>16.5</c:v>
                </c:pt>
                <c:pt idx="1">
                  <c:v>11.5</c:v>
                </c:pt>
                <c:pt idx="2">
                  <c:v>8.4</c:v>
                </c:pt>
                <c:pt idx="3">
                  <c:v>5.4</c:v>
                </c:pt>
                <c:pt idx="4" formatCode="0.0">
                  <c:v>5.2</c:v>
                </c:pt>
                <c:pt idx="5" formatCode="0.0">
                  <c:v>5.0999999999999996</c:v>
                </c:pt>
                <c:pt idx="6" formatCode="0.0">
                  <c:v>5</c:v>
                </c:pt>
                <c:pt idx="7">
                  <c:v>4.9000000000000004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97A-4BE4-AC1E-758ED654C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523035450953221"/>
          <c:y val="0.10466275791403369"/>
          <c:w val="0.40418543911522264"/>
          <c:h val="0.830858390281289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389370225121842"/>
          <c:y val="4.5619557140066859E-2"/>
          <c:w val="0.48573241097768072"/>
          <c:h val="0.95438044285993318"/>
        </c:manualLayout>
      </c:layout>
      <c:pie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D17-4C21-ABD7-27AB201D4A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17-4C21-ABD7-27AB201D4A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D17-4C21-ABD7-27AB201D4A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17-4C21-ABD7-27AB201D4A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D17-4C21-ABD7-27AB201D4A4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17-4C21-ABD7-27AB201D4A4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D17-4C21-ABD7-27AB201D4A41}"/>
              </c:ext>
            </c:extLst>
          </c:dPt>
          <c:dLbls>
            <c:dLbl>
              <c:idx val="0"/>
              <c:layout>
                <c:manualLayout>
                  <c:x val="-1.3055555555555587E-3"/>
                  <c:y val="-4.61617818606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D17-4C21-ABD7-27AB201D4A41}"/>
                </c:ext>
              </c:extLst>
            </c:dLbl>
            <c:dLbl>
              <c:idx val="1"/>
              <c:layout>
                <c:manualLayout>
                  <c:x val="6.0076007120311711E-3"/>
                  <c:y val="6.9737158834203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D17-4C21-ABD7-27AB201D4A41}"/>
                </c:ext>
              </c:extLst>
            </c:dLbl>
            <c:dLbl>
              <c:idx val="2"/>
              <c:layout>
                <c:manualLayout>
                  <c:x val="4.8136592300962379E-2"/>
                  <c:y val="-5.453484981044050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D17-4C21-ABD7-27AB201D4A41}"/>
                </c:ext>
              </c:extLst>
            </c:dLbl>
            <c:dLbl>
              <c:idx val="3"/>
              <c:layout>
                <c:manualLayout>
                  <c:x val="-1.4116032370953603E-2"/>
                  <c:y val="1.099701079031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D17-4C21-ABD7-27AB201D4A41}"/>
                </c:ext>
              </c:extLst>
            </c:dLbl>
            <c:dLbl>
              <c:idx val="4"/>
              <c:layout>
                <c:manualLayout>
                  <c:x val="-1.8410323709536307E-2"/>
                  <c:y val="-4.381743948673097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D17-4C21-ABD7-27AB201D4A41}"/>
                </c:ext>
              </c:extLst>
            </c:dLbl>
            <c:dLbl>
              <c:idx val="5"/>
              <c:layout>
                <c:manualLayout>
                  <c:x val="-1.692979002624672E-2"/>
                  <c:y val="-3.839785651793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D17-4C21-ABD7-27AB201D4A41}"/>
                </c:ext>
              </c:extLst>
            </c:dLbl>
            <c:dLbl>
              <c:idx val="6"/>
              <c:layout>
                <c:manualLayout>
                  <c:x val="-4.9940944881889764E-3"/>
                  <c:y val="-1.722951297754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D17-4C21-ABD7-27AB201D4A41}"/>
                </c:ext>
              </c:extLst>
            </c:dLbl>
            <c:dLbl>
              <c:idx val="7"/>
              <c:layout>
                <c:manualLayout>
                  <c:x val="-8.5406824146981707E-3"/>
                  <c:y val="-3.8376713327500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17-4C21-ABD7-27AB201D4A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 график'!$A$2:$A$8</c:f>
              <c:strCache>
                <c:ptCount val="7"/>
                <c:pt idx="0">
                  <c:v>РМЖ</c:v>
                </c:pt>
                <c:pt idx="1">
                  <c:v>рак легкого</c:v>
                </c:pt>
                <c:pt idx="2">
                  <c:v>рак желудка</c:v>
                </c:pt>
                <c:pt idx="3">
                  <c:v>РШМ</c:v>
                </c:pt>
                <c:pt idx="4">
                  <c:v>рак обод.кишки</c:v>
                </c:pt>
                <c:pt idx="5">
                  <c:v>гемобластозы</c:v>
                </c:pt>
                <c:pt idx="6">
                  <c:v>рак прямой кишки</c:v>
                </c:pt>
              </c:strCache>
            </c:strRef>
          </c:cat>
          <c:val>
            <c:numRef>
              <c:f>'Струк график'!$B$2:$B$8</c:f>
              <c:numCache>
                <c:formatCode>General</c:formatCode>
                <c:ptCount val="7"/>
                <c:pt idx="0">
                  <c:v>12.6</c:v>
                </c:pt>
                <c:pt idx="1">
                  <c:v>9.9</c:v>
                </c:pt>
                <c:pt idx="2">
                  <c:v>7.4</c:v>
                </c:pt>
                <c:pt idx="3">
                  <c:v>4.7</c:v>
                </c:pt>
                <c:pt idx="4">
                  <c:v>4.7</c:v>
                </c:pt>
                <c:pt idx="5">
                  <c:v>4.3</c:v>
                </c:pt>
                <c:pt idx="6" formatCode="0.0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D17-4C21-ABD7-27AB201D4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886813481987374E-3"/>
          <c:y val="0"/>
          <c:w val="0.37856006982792773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Заболеваемость </a:t>
            </a:r>
            <a:r>
              <a:rPr lang="ru-RU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г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4232415902140669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819952808929188"/>
          <c:y val="6.0974423924484808E-2"/>
          <c:w val="0.53859519075267104"/>
          <c:h val="0.8429976954548438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'[Диаграмма в Microsoft PowerPoint]Графики'!$B$1</c:f>
              <c:strCache>
                <c:ptCount val="1"/>
                <c:pt idx="0">
                  <c:v>Заболеваемость от ЗН за 2016-2017 г. полугодие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236-4416-8B83-461058978ECA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236-4416-8B83-461058978E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PowerPoint]Графики'!$A$3:$A$19</c:f>
              <c:strCache>
                <c:ptCount val="17"/>
                <c:pt idx="0">
                  <c:v>Ю-Казахстанская область</c:v>
                </c:pt>
                <c:pt idx="1">
                  <c:v>Атырауская область</c:v>
                </c:pt>
                <c:pt idx="2">
                  <c:v>Мангыстауская область</c:v>
                </c:pt>
                <c:pt idx="3">
                  <c:v>Алматинская область</c:v>
                </c:pt>
                <c:pt idx="4">
                  <c:v>Жамбылская область</c:v>
                </c:pt>
                <c:pt idx="5">
                  <c:v>Кызылординская область</c:v>
                </c:pt>
                <c:pt idx="6">
                  <c:v>г.Астана</c:v>
                </c:pt>
                <c:pt idx="7">
                  <c:v>Актюбинская область</c:v>
                </c:pt>
                <c:pt idx="8">
                  <c:v>Республика Казахстан</c:v>
                </c:pt>
                <c:pt idx="9">
                  <c:v>З-Казахстанская область</c:v>
                </c:pt>
                <c:pt idx="10">
                  <c:v>г.Алматы</c:v>
                </c:pt>
                <c:pt idx="11">
                  <c:v>Акмолинская область</c:v>
                </c:pt>
                <c:pt idx="12">
                  <c:v>Карагандинская область</c:v>
                </c:pt>
                <c:pt idx="13">
                  <c:v>Костанайская область</c:v>
                </c:pt>
                <c:pt idx="14">
                  <c:v>В-Казахстанская область</c:v>
                </c:pt>
                <c:pt idx="15">
                  <c:v>С-Казахстанская область</c:v>
                </c:pt>
                <c:pt idx="16">
                  <c:v>Павлодарская область</c:v>
                </c:pt>
              </c:strCache>
            </c:strRef>
          </c:cat>
          <c:val>
            <c:numRef>
              <c:f>'[Диаграмма в Microsoft PowerPoint]Графики'!$B$3:$B$19</c:f>
              <c:numCache>
                <c:formatCode>0.0</c:formatCode>
                <c:ptCount val="17"/>
                <c:pt idx="0">
                  <c:v>105.3</c:v>
                </c:pt>
                <c:pt idx="1">
                  <c:v>137.80000000000001</c:v>
                </c:pt>
                <c:pt idx="2">
                  <c:v>129.19999999999999</c:v>
                </c:pt>
                <c:pt idx="3">
                  <c:v>133.69999999999999</c:v>
                </c:pt>
                <c:pt idx="4">
                  <c:v>143</c:v>
                </c:pt>
                <c:pt idx="5">
                  <c:v>142.80000000000001</c:v>
                </c:pt>
                <c:pt idx="6">
                  <c:v>183.8</c:v>
                </c:pt>
                <c:pt idx="7">
                  <c:v>187</c:v>
                </c:pt>
                <c:pt idx="8">
                  <c:v>197.9</c:v>
                </c:pt>
                <c:pt idx="9">
                  <c:v>215.5</c:v>
                </c:pt>
                <c:pt idx="10">
                  <c:v>234.5</c:v>
                </c:pt>
                <c:pt idx="11">
                  <c:v>254.7</c:v>
                </c:pt>
                <c:pt idx="12">
                  <c:v>272.3</c:v>
                </c:pt>
                <c:pt idx="13">
                  <c:v>290.7</c:v>
                </c:pt>
                <c:pt idx="14">
                  <c:v>306.3</c:v>
                </c:pt>
                <c:pt idx="15">
                  <c:v>311.7</c:v>
                </c:pt>
                <c:pt idx="16">
                  <c:v>316.89999999999998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236-4416-8B83-461058978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191040"/>
        <c:axId val="82304320"/>
        <c:axId val="0"/>
      </c:bar3DChart>
      <c:catAx>
        <c:axId val="711910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82304320"/>
        <c:crosses val="autoZero"/>
        <c:auto val="1"/>
        <c:lblAlgn val="ctr"/>
        <c:lblOffset val="100"/>
        <c:noMultiLvlLbl val="0"/>
      </c:catAx>
      <c:valAx>
        <c:axId val="82304320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71191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Смертность </a:t>
            </a:r>
            <a:r>
              <a:rPr lang="ru-RU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г. </a:t>
            </a:r>
          </a:p>
        </c:rich>
      </c:tx>
      <c:layout>
        <c:manualLayout>
          <c:xMode val="edge"/>
          <c:yMode val="edge"/>
          <c:x val="0.33394900566603708"/>
          <c:y val="3.1696931412582485E-3"/>
        </c:manualLayout>
      </c:layout>
      <c:overlay val="0"/>
    </c:title>
    <c:autoTitleDeleted val="0"/>
    <c:view3D>
      <c:rotX val="2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5448349752974"/>
          <c:y val="6.2136678311004528E-2"/>
          <c:w val="0.59971944043380754"/>
          <c:h val="0.8556207070558544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'[Диаграмма в Microsoft PowerPoint]Графики'!$B$21</c:f>
              <c:strCache>
                <c:ptCount val="1"/>
                <c:pt idx="0">
                  <c:v>Смертность от ЗН за 2016-2017 г.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962-4D54-817B-EDDAFB2AC3D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962-4D54-817B-EDDAFB2AC3D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962-4D54-817B-EDDAFB2AC3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vertOverflow="overflow" horzOverflow="overflow">
                <a:noAutofit/>
              </a:bodyPr>
              <a:lstStyle/>
              <a:p>
                <a: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'[Диаграмма в Microsoft PowerPoint]Графики'!$A$23:$A$39</c:f>
              <c:strCache>
                <c:ptCount val="17"/>
                <c:pt idx="0">
                  <c:v>Ю-Казахстанская область</c:v>
                </c:pt>
                <c:pt idx="1">
                  <c:v>Алматинская область</c:v>
                </c:pt>
                <c:pt idx="2">
                  <c:v>Мангыстауская область</c:v>
                </c:pt>
                <c:pt idx="3">
                  <c:v>Актюбинская область</c:v>
                </c:pt>
                <c:pt idx="4">
                  <c:v>Атырауская область</c:v>
                </c:pt>
                <c:pt idx="5">
                  <c:v>Кызылординская область</c:v>
                </c:pt>
                <c:pt idx="6">
                  <c:v>г.Астана</c:v>
                </c:pt>
                <c:pt idx="7">
                  <c:v>г.Алматы</c:v>
                </c:pt>
                <c:pt idx="8">
                  <c:v>Республика Казахстан</c:v>
                </c:pt>
                <c:pt idx="9">
                  <c:v>Жамбылская область</c:v>
                </c:pt>
                <c:pt idx="10">
                  <c:v>З-Казахстанская область</c:v>
                </c:pt>
                <c:pt idx="11">
                  <c:v>Карагандинская область</c:v>
                </c:pt>
                <c:pt idx="12">
                  <c:v>Костанайская область</c:v>
                </c:pt>
                <c:pt idx="13">
                  <c:v>С-Казахстанская область</c:v>
                </c:pt>
                <c:pt idx="14">
                  <c:v>Акмолинская область</c:v>
                </c:pt>
                <c:pt idx="15">
                  <c:v>В-Казахстанская область</c:v>
                </c:pt>
                <c:pt idx="16">
                  <c:v>Павлодарская область</c:v>
                </c:pt>
              </c:strCache>
            </c:strRef>
          </c:cat>
          <c:val>
            <c:numRef>
              <c:f>'[Диаграмма в Microsoft PowerPoint]Графики'!$B$23:$B$39</c:f>
              <c:numCache>
                <c:formatCode>0.0</c:formatCode>
                <c:ptCount val="17"/>
                <c:pt idx="0">
                  <c:v>52.7</c:v>
                </c:pt>
                <c:pt idx="1">
                  <c:v>56.2</c:v>
                </c:pt>
                <c:pt idx="2">
                  <c:v>53.3</c:v>
                </c:pt>
                <c:pt idx="3">
                  <c:v>70.8</c:v>
                </c:pt>
                <c:pt idx="4">
                  <c:v>79.3</c:v>
                </c:pt>
                <c:pt idx="5">
                  <c:v>57.2</c:v>
                </c:pt>
                <c:pt idx="6">
                  <c:v>79.3</c:v>
                </c:pt>
                <c:pt idx="7">
                  <c:v>85.2</c:v>
                </c:pt>
                <c:pt idx="8">
                  <c:v>82.2</c:v>
                </c:pt>
                <c:pt idx="9">
                  <c:v>85.1</c:v>
                </c:pt>
                <c:pt idx="10">
                  <c:v>93</c:v>
                </c:pt>
                <c:pt idx="11">
                  <c:v>95.6</c:v>
                </c:pt>
                <c:pt idx="12">
                  <c:v>92.7</c:v>
                </c:pt>
                <c:pt idx="13">
                  <c:v>116.2</c:v>
                </c:pt>
                <c:pt idx="14">
                  <c:v>120.2</c:v>
                </c:pt>
                <c:pt idx="15">
                  <c:v>126.8</c:v>
                </c:pt>
                <c:pt idx="16">
                  <c:v>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962-4D54-817B-EDDAFB2AC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31296"/>
        <c:axId val="160958720"/>
        <c:axId val="0"/>
      </c:bar3DChart>
      <c:catAx>
        <c:axId val="710312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0958720"/>
        <c:crosses val="autoZero"/>
        <c:auto val="1"/>
        <c:lblAlgn val="ctr"/>
        <c:lblOffset val="100"/>
        <c:noMultiLvlLbl val="0"/>
      </c:catAx>
      <c:valAx>
        <c:axId val="160958720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71031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0.0024</cdr:x>
      <cdr:y>0.13171</cdr:y>
    </cdr:from>
    <cdr:to>
      <cdr:x>0.3399</cdr:x>
      <cdr:y>0.19212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25" y="509348"/>
          <a:ext cx="1340524" cy="233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Рак легкого</a:t>
          </a:r>
        </a:p>
      </cdr:txBody>
    </cdr:sp>
  </cdr:relSizeAnchor>
  <cdr:relSizeAnchor xmlns:cdr="http://schemas.openxmlformats.org/drawingml/2006/chartDrawing">
    <cdr:from>
      <cdr:x>0</cdr:x>
      <cdr:y>0.19418</cdr:y>
    </cdr:from>
    <cdr:to>
      <cdr:x>0.3375</cdr:x>
      <cdr:y>0.26355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750929"/>
          <a:ext cx="1340525" cy="268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Рак желудка</a:t>
          </a:r>
        </a:p>
      </cdr:txBody>
    </cdr:sp>
  </cdr:relSizeAnchor>
  <cdr:relSizeAnchor xmlns:cdr="http://schemas.openxmlformats.org/drawingml/2006/chartDrawing">
    <cdr:from>
      <cdr:x>0.00309</cdr:x>
      <cdr:y>0.3238</cdr:y>
    </cdr:from>
    <cdr:to>
      <cdr:x>0.48359</cdr:x>
      <cdr:y>0.38351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2266" y="1252164"/>
          <a:ext cx="1908510" cy="230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Рак ободочной кишки</a:t>
          </a:r>
        </a:p>
      </cdr:txBody>
    </cdr:sp>
  </cdr:relSizeAnchor>
  <cdr:relSizeAnchor xmlns:cdr="http://schemas.openxmlformats.org/drawingml/2006/chartDrawing">
    <cdr:from>
      <cdr:x>0</cdr:x>
      <cdr:y>0.25599</cdr:y>
    </cdr:from>
    <cdr:to>
      <cdr:x>0.50297</cdr:x>
      <cdr:y>0.32088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989948"/>
          <a:ext cx="1997759" cy="250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Рак предстательной железы</a:t>
          </a:r>
        </a:p>
      </cdr:txBody>
    </cdr:sp>
  </cdr:relSizeAnchor>
  <cdr:relSizeAnchor xmlns:cdr="http://schemas.openxmlformats.org/drawingml/2006/chartDrawing">
    <cdr:from>
      <cdr:x>0</cdr:x>
      <cdr:y>0.39173</cdr:y>
    </cdr:from>
    <cdr:to>
      <cdr:x>0.43191</cdr:x>
      <cdr:y>0.45566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0" y="1514869"/>
          <a:ext cx="1715514" cy="2472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Рак прямой кишки</a:t>
          </a:r>
        </a:p>
      </cdr:txBody>
    </cdr:sp>
  </cdr:relSizeAnchor>
  <cdr:relSizeAnchor xmlns:cdr="http://schemas.openxmlformats.org/drawingml/2006/chartDrawing">
    <cdr:from>
      <cdr:x>0</cdr:x>
      <cdr:y>0.53086</cdr:y>
    </cdr:from>
    <cdr:to>
      <cdr:x>0.3375</cdr:x>
      <cdr:y>0.59852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0" y="2052924"/>
          <a:ext cx="1340525" cy="261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Arial" panose="020B0604020202020204" pitchFamily="34" charset="0"/>
              <a:cs typeface="Arial" panose="020B0604020202020204" pitchFamily="34" charset="0"/>
            </a:rPr>
            <a:t>Рак пищевода</a:t>
          </a:r>
        </a:p>
      </cdr:txBody>
    </cdr:sp>
  </cdr:relSizeAnchor>
  <cdr:relSizeAnchor xmlns:cdr="http://schemas.openxmlformats.org/drawingml/2006/chartDrawing">
    <cdr:from>
      <cdr:x>0</cdr:x>
      <cdr:y>0.45818</cdr:y>
    </cdr:from>
    <cdr:to>
      <cdr:x>0.57976</cdr:x>
      <cdr:y>0.51995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0" y="1771866"/>
          <a:ext cx="2302763" cy="23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Arial" panose="020B0604020202020204" pitchFamily="34" charset="0"/>
              <a:cs typeface="Arial" panose="020B0604020202020204" pitchFamily="34" charset="0"/>
            </a:rPr>
            <a:t>Рак кроветворных</a:t>
          </a:r>
          <a:r>
            <a:rPr lang="ru-RU" sz="1100" baseline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>
              <a:latin typeface="Arial" panose="020B0604020202020204" pitchFamily="34" charset="0"/>
              <a:cs typeface="Arial" panose="020B0604020202020204" pitchFamily="34" charset="0"/>
            </a:rPr>
            <a:t>тк. и лимфом</a:t>
          </a:r>
        </a:p>
      </cdr:txBody>
    </cdr:sp>
  </cdr:relSizeAnchor>
  <cdr:relSizeAnchor xmlns:cdr="http://schemas.openxmlformats.org/drawingml/2006/chartDrawing">
    <cdr:from>
      <cdr:x>0</cdr:x>
      <cdr:y>0.60718</cdr:y>
    </cdr:from>
    <cdr:to>
      <cdr:x>0.3375</cdr:x>
      <cdr:y>0.66749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0" y="2348048"/>
          <a:ext cx="1340525" cy="233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Arial" panose="020B0604020202020204" pitchFamily="34" charset="0"/>
              <a:cs typeface="Arial" panose="020B0604020202020204" pitchFamily="34" charset="0"/>
            </a:rPr>
            <a:t>Рак почки</a:t>
          </a:r>
        </a:p>
      </cdr:txBody>
    </cdr:sp>
  </cdr:relSizeAnchor>
  <cdr:relSizeAnchor xmlns:cdr="http://schemas.openxmlformats.org/drawingml/2006/chartDrawing">
    <cdr:from>
      <cdr:x>0</cdr:x>
      <cdr:y>0.80564</cdr:y>
    </cdr:from>
    <cdr:to>
      <cdr:x>0.54086</cdr:x>
      <cdr:y>0.86207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0" y="3115545"/>
          <a:ext cx="2148255" cy="218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Arial" panose="020B0604020202020204" pitchFamily="34" charset="0"/>
              <a:cs typeface="Arial" panose="020B0604020202020204" pitchFamily="34" charset="0"/>
            </a:rPr>
            <a:t>Рак поджелудочной железы</a:t>
          </a:r>
        </a:p>
      </cdr:txBody>
    </cdr:sp>
  </cdr:relSizeAnchor>
  <cdr:relSizeAnchor xmlns:cdr="http://schemas.openxmlformats.org/drawingml/2006/chartDrawing">
    <cdr:from>
      <cdr:x>0</cdr:x>
      <cdr:y>0.67145</cdr:y>
    </cdr:from>
    <cdr:to>
      <cdr:x>0.48119</cdr:x>
      <cdr:y>0.73275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0" y="2596601"/>
          <a:ext cx="1911251" cy="237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Arial" panose="020B0604020202020204" pitchFamily="34" charset="0"/>
              <a:cs typeface="Arial" panose="020B0604020202020204" pitchFamily="34" charset="0"/>
            </a:rPr>
            <a:t>Рак мочевого пузыря</a:t>
          </a:r>
        </a:p>
      </cdr:txBody>
    </cdr:sp>
  </cdr:relSizeAnchor>
  <cdr:relSizeAnchor xmlns:cdr="http://schemas.openxmlformats.org/drawingml/2006/chartDrawing">
    <cdr:from>
      <cdr:x>0</cdr:x>
      <cdr:y>0.87487</cdr:y>
    </cdr:from>
    <cdr:to>
      <cdr:x>0.52062</cdr:x>
      <cdr:y>0.9335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0" y="3383244"/>
          <a:ext cx="2067864" cy="226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Arial" panose="020B0604020202020204" pitchFamily="34" charset="0"/>
              <a:cs typeface="Arial" panose="020B0604020202020204" pitchFamily="34" charset="0"/>
            </a:rPr>
            <a:t>Рак гортани</a:t>
          </a:r>
        </a:p>
      </cdr:txBody>
    </cdr:sp>
  </cdr:relSizeAnchor>
  <cdr:relSizeAnchor xmlns:cdr="http://schemas.openxmlformats.org/drawingml/2006/chartDrawing">
    <cdr:from>
      <cdr:x>0</cdr:x>
      <cdr:y>0.73565</cdr:y>
    </cdr:from>
    <cdr:to>
      <cdr:x>0.3375</cdr:x>
      <cdr:y>0.79142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0" y="2844873"/>
          <a:ext cx="1340524" cy="215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Arial" panose="020B0604020202020204" pitchFamily="34" charset="0"/>
              <a:cs typeface="Arial" panose="020B0604020202020204" pitchFamily="34" charset="0"/>
            </a:rPr>
            <a:t>Рак печени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0.77396</cdr:x>
      <cdr:y>0.029</cdr:y>
    </cdr:from>
    <cdr:to>
      <cdr:x>1</cdr:x>
      <cdr:y>0.08449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38539" y="109539"/>
          <a:ext cx="103346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0.63122</cdr:x>
      <cdr:y>0.10971</cdr:y>
    </cdr:from>
    <cdr:to>
      <cdr:x>1</cdr:x>
      <cdr:y>0.17024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00418" y="329374"/>
          <a:ext cx="1752946" cy="181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b="1" dirty="0">
              <a:latin typeface="Arial" panose="020B0604020202020204" pitchFamily="34" charset="0"/>
              <a:cs typeface="Arial" panose="020B0604020202020204" pitchFamily="34" charset="0"/>
            </a:rPr>
            <a:t> Рак молочной</a:t>
          </a:r>
          <a:r>
            <a:rPr lang="ru-RU" sz="1050" b="1" baseline="0" dirty="0">
              <a:latin typeface="Arial" panose="020B0604020202020204" pitchFamily="34" charset="0"/>
              <a:cs typeface="Arial" panose="020B0604020202020204" pitchFamily="34" charset="0"/>
            </a:rPr>
            <a:t> железы</a:t>
          </a:r>
          <a:endParaRPr lang="ru-RU" sz="10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0.64062</cdr:x>
      <cdr:y>0.18249</cdr:y>
    </cdr:from>
    <cdr:to>
      <cdr:x>1</cdr:x>
      <cdr:y>0.23929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045100" y="547875"/>
          <a:ext cx="1708264" cy="170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 b="1" dirty="0">
              <a:latin typeface="Arial" panose="020B0604020202020204" pitchFamily="34" charset="0"/>
              <a:cs typeface="Arial" panose="020B0604020202020204" pitchFamily="34" charset="0"/>
            </a:rPr>
            <a:t>Рак шейки матки</a:t>
          </a:r>
        </a:p>
      </cdr:txBody>
    </cdr:sp>
  </cdr:relSizeAnchor>
  <cdr:relSizeAnchor xmlns:cdr="http://schemas.openxmlformats.org/drawingml/2006/chartDrawing">
    <cdr:from>
      <cdr:x>0.64372</cdr:x>
      <cdr:y>0.25059</cdr:y>
    </cdr:from>
    <cdr:to>
      <cdr:x>0.91866</cdr:x>
      <cdr:y>0.30479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059832" y="752327"/>
          <a:ext cx="1306890" cy="162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 b="1" dirty="0">
              <a:latin typeface="Arial" panose="020B0604020202020204" pitchFamily="34" charset="0"/>
              <a:cs typeface="Arial" panose="020B0604020202020204" pitchFamily="34" charset="0"/>
            </a:rPr>
            <a:t>Рак тело матки</a:t>
          </a:r>
        </a:p>
      </cdr:txBody>
    </cdr:sp>
  </cdr:relSizeAnchor>
  <cdr:relSizeAnchor xmlns:cdr="http://schemas.openxmlformats.org/drawingml/2006/chartDrawing">
    <cdr:from>
      <cdr:x>0.64133</cdr:x>
      <cdr:y>0.31868</cdr:y>
    </cdr:from>
    <cdr:to>
      <cdr:x>0.91528</cdr:x>
      <cdr:y>0.3666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785535" y="1205069"/>
          <a:ext cx="1189875" cy="181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>
              <a:latin typeface="Arial" panose="020B0604020202020204" pitchFamily="34" charset="0"/>
              <a:cs typeface="Arial" panose="020B0604020202020204" pitchFamily="34" charset="0"/>
            </a:rPr>
            <a:t>Рак </a:t>
          </a:r>
          <a:r>
            <a:rPr kumimoji="0" lang="ru-RU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яичника</a:t>
          </a:r>
        </a:p>
        <a:p xmlns:a="http://schemas.openxmlformats.org/drawingml/2006/main">
          <a:r>
            <a:rPr lang="ru-RU" sz="105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cdr:txBody>
    </cdr:sp>
  </cdr:relSizeAnchor>
  <cdr:relSizeAnchor xmlns:cdr="http://schemas.openxmlformats.org/drawingml/2006/chartDrawing">
    <cdr:from>
      <cdr:x>0.63979</cdr:x>
      <cdr:y>0.38425</cdr:y>
    </cdr:from>
    <cdr:to>
      <cdr:x>0.91375</cdr:x>
      <cdr:y>0.44332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778877" y="1453020"/>
          <a:ext cx="1189918" cy="223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>
              <a:latin typeface="Arial" panose="020B0604020202020204" pitchFamily="34" charset="0"/>
              <a:cs typeface="Arial" panose="020B0604020202020204" pitchFamily="34" charset="0"/>
            </a:rPr>
            <a:t>Рак </a:t>
          </a:r>
          <a:r>
            <a:rPr kumimoji="0" lang="ru-RU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желудка</a:t>
          </a:r>
        </a:p>
      </cdr:txBody>
    </cdr:sp>
  </cdr:relSizeAnchor>
  <cdr:relSizeAnchor xmlns:cdr="http://schemas.openxmlformats.org/drawingml/2006/chartDrawing">
    <cdr:from>
      <cdr:x>0.63778</cdr:x>
      <cdr:y>0.45739</cdr:y>
    </cdr:from>
    <cdr:to>
      <cdr:x>0.98904</cdr:x>
      <cdr:y>0.52086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770147" y="1729573"/>
          <a:ext cx="1525628" cy="240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 dirty="0">
              <a:latin typeface="Arial" panose="020B0604020202020204" pitchFamily="34" charset="0"/>
              <a:cs typeface="Arial" panose="020B0604020202020204" pitchFamily="34" charset="0"/>
            </a:rPr>
            <a:t>Рак ободочной кишки</a:t>
          </a:r>
        </a:p>
      </cdr:txBody>
    </cdr:sp>
  </cdr:relSizeAnchor>
  <cdr:relSizeAnchor xmlns:cdr="http://schemas.openxmlformats.org/drawingml/2006/chartDrawing">
    <cdr:from>
      <cdr:x>0.6393</cdr:x>
      <cdr:y>0.528</cdr:y>
    </cdr:from>
    <cdr:to>
      <cdr:x>0.91326</cdr:x>
      <cdr:y>0.58942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776749" y="1996574"/>
          <a:ext cx="1189917" cy="232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>
              <a:latin typeface="Arial" panose="020B0604020202020204" pitchFamily="34" charset="0"/>
              <a:cs typeface="Arial" panose="020B0604020202020204" pitchFamily="34" charset="0"/>
            </a:rPr>
            <a:t>Рак легкого</a:t>
          </a:r>
        </a:p>
      </cdr:txBody>
    </cdr:sp>
  </cdr:relSizeAnchor>
  <cdr:relSizeAnchor xmlns:cdr="http://schemas.openxmlformats.org/drawingml/2006/chartDrawing">
    <cdr:from>
      <cdr:x>0.64198</cdr:x>
      <cdr:y>0.66158</cdr:y>
    </cdr:from>
    <cdr:to>
      <cdr:x>0.96272</cdr:x>
      <cdr:y>0.7204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788372" y="2501698"/>
          <a:ext cx="1393104" cy="222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>
              <a:latin typeface="Arial" panose="020B0604020202020204" pitchFamily="34" charset="0"/>
              <a:cs typeface="Arial" panose="020B0604020202020204" pitchFamily="34" charset="0"/>
            </a:rPr>
            <a:t>Рак прямой кишки</a:t>
          </a:r>
        </a:p>
      </cdr:txBody>
    </cdr:sp>
  </cdr:relSizeAnchor>
  <cdr:relSizeAnchor xmlns:cdr="http://schemas.openxmlformats.org/drawingml/2006/chartDrawing">
    <cdr:from>
      <cdr:x>0.64005</cdr:x>
      <cdr:y>0.59365</cdr:y>
    </cdr:from>
    <cdr:to>
      <cdr:x>0.99781</cdr:x>
      <cdr:y>0.66247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2779976" y="2244860"/>
          <a:ext cx="1553894" cy="260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>
              <a:latin typeface="Arial" panose="020B0604020202020204" pitchFamily="34" charset="0"/>
              <a:cs typeface="Arial" panose="020B0604020202020204" pitchFamily="34" charset="0"/>
            </a:rPr>
            <a:t>Рак кроветворных тк.</a:t>
          </a:r>
        </a:p>
      </cdr:txBody>
    </cdr:sp>
  </cdr:relSizeAnchor>
  <cdr:relSizeAnchor xmlns:cdr="http://schemas.openxmlformats.org/drawingml/2006/chartDrawing">
    <cdr:from>
      <cdr:x>0.64226</cdr:x>
      <cdr:y>0.80532</cdr:y>
    </cdr:from>
    <cdr:to>
      <cdr:x>1</cdr:x>
      <cdr:y>0.87406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2789600" y="3045249"/>
          <a:ext cx="1553800" cy="259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>
              <a:latin typeface="Arial" panose="020B0604020202020204" pitchFamily="34" charset="0"/>
              <a:cs typeface="Arial" panose="020B0604020202020204" pitchFamily="34" charset="0"/>
            </a:rPr>
            <a:t>Рак поджелудоч.жел.</a:t>
          </a:r>
        </a:p>
      </cdr:txBody>
    </cdr:sp>
  </cdr:relSizeAnchor>
  <cdr:relSizeAnchor xmlns:cdr="http://schemas.openxmlformats.org/drawingml/2006/chartDrawing">
    <cdr:from>
      <cdr:x>0.6434</cdr:x>
      <cdr:y>0.73235</cdr:y>
    </cdr:from>
    <cdr:to>
      <cdr:x>0.98904</cdr:x>
      <cdr:y>0.79345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2794539" y="2769322"/>
          <a:ext cx="1501236" cy="231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>
              <a:latin typeface="Arial" panose="020B0604020202020204" pitchFamily="34" charset="0"/>
              <a:cs typeface="Arial" panose="020B0604020202020204" pitchFamily="34" charset="0"/>
            </a:rPr>
            <a:t>Рак щитовидной </a:t>
          </a:r>
          <a:r>
            <a:rPr lang="ru-RU" sz="1050" baseline="0">
              <a:latin typeface="Arial" panose="020B0604020202020204" pitchFamily="34" charset="0"/>
              <a:cs typeface="Arial" panose="020B0604020202020204" pitchFamily="34" charset="0"/>
            </a:rPr>
            <a:t>жел.</a:t>
          </a:r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0.6427</cdr:x>
      <cdr:y>0.87853</cdr:y>
    </cdr:from>
    <cdr:to>
      <cdr:x>0.91764</cdr:x>
      <cdr:y>0.93955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2791499" y="3322107"/>
          <a:ext cx="1194174" cy="230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>
              <a:latin typeface="Arial" panose="020B0604020202020204" pitchFamily="34" charset="0"/>
              <a:cs typeface="Arial" panose="020B0604020202020204" pitchFamily="34" charset="0"/>
            </a:rPr>
            <a:t>Рак почки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0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07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D1E94E-89B6-466D-AC79-38A20532E7D1}" type="datetimeFigureOut">
              <a:rPr lang="ru-RU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0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07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00115C-FBE0-4149-A50F-64F08BD8F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2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0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07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B4B8C4-A402-4502-B8D4-19F295F24F0B}" type="datetimeFigureOut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0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07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C9411D-0A4A-4040-A01D-010E1039E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79" algn="l" defTabSz="9140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14" algn="l" defTabSz="9140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50" algn="l" defTabSz="9140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86" algn="l" defTabSz="9140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1753D10A-7482-41FA-B523-4CAF65ABAC73}" type="slidenum">
              <a:rPr lang="en-US" altLang="ru-RU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7B89905D-456C-4248-B1DE-2BF2C79EEF73}" type="slidenum">
              <a:rPr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8579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79EFF77B-CB41-41C8-8E65-426A6B6666E5}" type="slidenum">
              <a:rPr lang="en-US" altLang="ru-RU">
                <a:solidFill>
                  <a:srgbClr val="000000"/>
                </a:solidFill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664BDB5B-BBF7-4FEC-8936-89857BAD81D9}" type="slidenum">
              <a:rPr lang="en-US" altLang="ru-RU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4004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C9411D-0A4A-4040-A01D-010E1039E2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57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FE7AAD6E-706E-4D7E-BFBB-4CF116174FC5}" type="slidenum">
              <a:rPr lang="en-US" altLang="ru-RU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FE7AAD6E-706E-4D7E-BFBB-4CF116174FC5}" type="slidenum">
              <a:rPr lang="en-US" altLang="ru-RU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20507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7B89905D-456C-4248-B1DE-2BF2C79EEF73}" type="slidenum">
              <a:rPr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8579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165DA95D-C6C7-4650-B80A-573D61C9444B}" type="slidenum">
              <a:rPr lang="ru-RU" altLang="ru-RU">
                <a:solidFill>
                  <a:srgbClr val="000000"/>
                </a:solidFill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3900" y="509588"/>
            <a:ext cx="34004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165DA95D-C6C7-4650-B80A-573D61C9444B}" type="slidenum">
              <a:rPr lang="ru-RU" altLang="ru-RU">
                <a:solidFill>
                  <a:srgbClr val="000000"/>
                </a:solidFill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17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6" y="5881221"/>
            <a:ext cx="9150344" cy="98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8AB5-DC48-451C-95D4-2D3E3E46590F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07D8-1B46-4DAE-AB86-1C33D454E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312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49FD-D52C-45BA-B303-DFF52676D156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64256-8844-4BA7-97AE-BE3A1A308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068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DF4E-E0F2-4854-8076-8EA2899792CF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490E3-CF0A-43DF-868E-236AA3491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613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BFE5-BC6D-4477-9F25-6441DEDB17F1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641D-05CF-43A3-A1BC-706341786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074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905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2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46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2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11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69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3997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5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FC0C-35DD-4757-ACF8-D1EAD32AB32B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17592-E342-4DE3-A662-B0EDBE6B1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73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D7B7-C2B2-4F9A-A1F7-D6C5C1FE1422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5881-046F-47AB-A206-ED0C1E1B9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0973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23" indent="0">
              <a:buNone/>
              <a:defRPr sz="1500" b="1"/>
            </a:lvl2pPr>
            <a:lvl3pPr marL="685645" indent="0">
              <a:buNone/>
              <a:defRPr sz="1350" b="1"/>
            </a:lvl3pPr>
            <a:lvl4pPr marL="1028467" indent="0">
              <a:buNone/>
              <a:defRPr sz="1200" b="1"/>
            </a:lvl4pPr>
            <a:lvl5pPr marL="1371290" indent="0">
              <a:buNone/>
              <a:defRPr sz="1200" b="1"/>
            </a:lvl5pPr>
            <a:lvl6pPr marL="1714113" indent="0">
              <a:buNone/>
              <a:defRPr sz="1200" b="1"/>
            </a:lvl6pPr>
            <a:lvl7pPr marL="2056935" indent="0">
              <a:buNone/>
              <a:defRPr sz="1200" b="1"/>
            </a:lvl7pPr>
            <a:lvl8pPr marL="2399757" indent="0">
              <a:buNone/>
              <a:defRPr sz="1200" b="1"/>
            </a:lvl8pPr>
            <a:lvl9pPr marL="274258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7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23" indent="0">
              <a:buNone/>
              <a:defRPr sz="1500" b="1"/>
            </a:lvl2pPr>
            <a:lvl3pPr marL="685645" indent="0">
              <a:buNone/>
              <a:defRPr sz="1350" b="1"/>
            </a:lvl3pPr>
            <a:lvl4pPr marL="1028467" indent="0">
              <a:buNone/>
              <a:defRPr sz="1200" b="1"/>
            </a:lvl4pPr>
            <a:lvl5pPr marL="1371290" indent="0">
              <a:buNone/>
              <a:defRPr sz="1200" b="1"/>
            </a:lvl5pPr>
            <a:lvl6pPr marL="1714113" indent="0">
              <a:buNone/>
              <a:defRPr sz="1200" b="1"/>
            </a:lvl6pPr>
            <a:lvl7pPr marL="2056935" indent="0">
              <a:buNone/>
              <a:defRPr sz="1200" b="1"/>
            </a:lvl7pPr>
            <a:lvl8pPr marL="2399757" indent="0">
              <a:buNone/>
              <a:defRPr sz="1200" b="1"/>
            </a:lvl8pPr>
            <a:lvl9pPr marL="274258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6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FC99-63BD-4684-845C-D53C8E4412C7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5FDC3-11C8-472D-814E-BAF55FAEA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853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5A45-5B81-4FCF-A8A0-0C0B85E89961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BA65-8058-4A0E-A9E1-6B780247C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4009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59079-BAB3-4ECB-AF51-FFFAACE5F28E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1CC41-5F2F-4952-ADEE-1828B7B28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476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23" indent="0">
              <a:buNone/>
              <a:defRPr sz="900"/>
            </a:lvl2pPr>
            <a:lvl3pPr marL="685645" indent="0">
              <a:buNone/>
              <a:defRPr sz="750"/>
            </a:lvl3pPr>
            <a:lvl4pPr marL="1028467" indent="0">
              <a:buNone/>
              <a:defRPr sz="675"/>
            </a:lvl4pPr>
            <a:lvl5pPr marL="1371290" indent="0">
              <a:buNone/>
              <a:defRPr sz="675"/>
            </a:lvl5pPr>
            <a:lvl6pPr marL="1714113" indent="0">
              <a:buNone/>
              <a:defRPr sz="675"/>
            </a:lvl6pPr>
            <a:lvl7pPr marL="2056935" indent="0">
              <a:buNone/>
              <a:defRPr sz="675"/>
            </a:lvl7pPr>
            <a:lvl8pPr marL="2399757" indent="0">
              <a:buNone/>
              <a:defRPr sz="675"/>
            </a:lvl8pPr>
            <a:lvl9pPr marL="274258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33725-70CC-4F61-9228-388B74B5FED9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589D5-8264-4477-8894-1BBD2BAF9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115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saparbea\Downloads\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0873" y="258778"/>
            <a:ext cx="695842" cy="87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23" indent="0">
              <a:buNone/>
              <a:defRPr sz="2100"/>
            </a:lvl2pPr>
            <a:lvl3pPr marL="685645" indent="0">
              <a:buNone/>
              <a:defRPr sz="1800"/>
            </a:lvl3pPr>
            <a:lvl4pPr marL="1028467" indent="0">
              <a:buNone/>
              <a:defRPr sz="1500"/>
            </a:lvl4pPr>
            <a:lvl5pPr marL="1371290" indent="0">
              <a:buNone/>
              <a:defRPr sz="1500"/>
            </a:lvl5pPr>
            <a:lvl6pPr marL="1714113" indent="0">
              <a:buNone/>
              <a:defRPr sz="1500"/>
            </a:lvl6pPr>
            <a:lvl7pPr marL="2056935" indent="0">
              <a:buNone/>
              <a:defRPr sz="1500"/>
            </a:lvl7pPr>
            <a:lvl8pPr marL="2399757" indent="0">
              <a:buNone/>
              <a:defRPr sz="1500"/>
            </a:lvl8pPr>
            <a:lvl9pPr marL="274258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823" indent="0">
              <a:buNone/>
              <a:defRPr sz="900"/>
            </a:lvl2pPr>
            <a:lvl3pPr marL="685645" indent="0">
              <a:buNone/>
              <a:defRPr sz="750"/>
            </a:lvl3pPr>
            <a:lvl4pPr marL="1028467" indent="0">
              <a:buNone/>
              <a:defRPr sz="675"/>
            </a:lvl4pPr>
            <a:lvl5pPr marL="1371290" indent="0">
              <a:buNone/>
              <a:defRPr sz="675"/>
            </a:lvl5pPr>
            <a:lvl6pPr marL="1714113" indent="0">
              <a:buNone/>
              <a:defRPr sz="675"/>
            </a:lvl6pPr>
            <a:lvl7pPr marL="2056935" indent="0">
              <a:buNone/>
              <a:defRPr sz="675"/>
            </a:lvl7pPr>
            <a:lvl8pPr marL="2399757" indent="0">
              <a:buNone/>
              <a:defRPr sz="675"/>
            </a:lvl8pPr>
            <a:lvl9pPr marL="274258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E2B2D-44F0-4413-82DA-4A2AD2B3C882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BCEBD-AC76-42FD-9112-97B510802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973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60" y="274638"/>
            <a:ext cx="82294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6" tIns="45696" rIns="91396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60" y="1600201"/>
            <a:ext cx="822948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6" tIns="45696" rIns="91396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59" y="6356351"/>
            <a:ext cx="2133878" cy="365125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lvl1pPr algn="l" defTabSz="685645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1D78F8-8908-4B3F-9CDD-39F92B0BB75C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607" y="6356351"/>
            <a:ext cx="2894787" cy="365125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lvl1pPr algn="ctr" defTabSz="685645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63" y="6356351"/>
            <a:ext cx="2133878" cy="365125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lvl1pPr algn="r" defTabSz="685645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997952-1679-4315-B72F-1DF1D9644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684701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4701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defTabSz="684701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defTabSz="684701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defTabSz="684701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46" algn="ctr" defTabSz="684701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91" algn="ctr" defTabSz="684701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837" algn="ctr" defTabSz="684701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783" algn="ctr" defTabSz="684701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6019" indent="-256019" algn="l" defTabSz="684701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096" indent="-213151" algn="l" defTabSz="684701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174" indent="-170282" algn="l" defTabSz="684701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120" indent="-170282" algn="l" defTabSz="684701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065" indent="-170282" algn="l" defTabSz="684701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23" indent="-171411" algn="l" defTabSz="685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347" indent="-171411" algn="l" defTabSz="685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69" indent="-171411" algn="l" defTabSz="685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991" indent="-171411" algn="l" defTabSz="685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23" algn="l" defTabSz="6856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45" algn="l" defTabSz="6856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67" algn="l" defTabSz="6856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90" algn="l" defTabSz="6856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13" algn="l" defTabSz="6856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35" algn="l" defTabSz="6856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57" algn="l" defTabSz="6856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80" algn="l" defTabSz="68564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848371"/>
            <a:ext cx="9145191" cy="1254634"/>
          </a:xfrm>
          <a:prstGeom prst="rect">
            <a:avLst/>
          </a:prstGeom>
          <a:solidFill>
            <a:schemeClr val="accent5">
              <a:alpha val="13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1673" y="202420"/>
            <a:ext cx="9145191" cy="133939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5191" cy="3057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-180528" y="2813930"/>
            <a:ext cx="99371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>
                <a:solidFill>
                  <a:schemeClr val="tx2"/>
                </a:solidFill>
                <a:latin typeface="Arial" panose="020B0604020202020204" pitchFamily="34" charset="0"/>
              </a:rPr>
              <a:t>КОМПЛЕКСНЫЙ </a:t>
            </a:r>
            <a:r>
              <a:rPr lang="ru-RU" sz="27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ПЛАН ПО </a:t>
            </a:r>
            <a:r>
              <a:rPr lang="ru-RU" sz="2700" b="1" dirty="0">
                <a:solidFill>
                  <a:schemeClr val="tx2"/>
                </a:solidFill>
                <a:latin typeface="Arial" panose="020B0604020202020204" pitchFamily="34" charset="0"/>
              </a:rPr>
              <a:t>БОРЬБЕ С </a:t>
            </a:r>
            <a:r>
              <a:rPr lang="ru-RU" sz="27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ОНКОЛОГИЧЕСКИМИ</a:t>
            </a:r>
            <a:r>
              <a:rPr lang="en-US" sz="27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ru-RU" sz="2700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ЗАБОЛЕВАНИЯМИ</a:t>
            </a:r>
            <a:endParaRPr lang="ru-RU" sz="2700" b="1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700" b="1" dirty="0">
                <a:solidFill>
                  <a:schemeClr val="tx2"/>
                </a:solidFill>
                <a:latin typeface="Arial" panose="020B0604020202020204" pitchFamily="34" charset="0"/>
              </a:rPr>
              <a:t>НА 2018-2022 ГОДЫ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57025" y="6304002"/>
            <a:ext cx="32588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500" dirty="0">
                <a:solidFill>
                  <a:schemeClr val="tx2"/>
                </a:solidFill>
                <a:latin typeface="Arial" panose="020B0604020202020204" pitchFamily="34" charset="0"/>
              </a:rPr>
              <a:t>Директор </a:t>
            </a:r>
            <a:r>
              <a:rPr lang="ru-RU" altLang="ru-RU" sz="1500" b="1" dirty="0" err="1">
                <a:solidFill>
                  <a:schemeClr val="tx2"/>
                </a:solidFill>
                <a:latin typeface="Arial" panose="020B0604020202020204" pitchFamily="34" charset="0"/>
              </a:rPr>
              <a:t>КазНИИОиР</a:t>
            </a:r>
            <a:endParaRPr lang="ru-RU" altLang="ru-RU" sz="15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r"/>
            <a:r>
              <a:rPr lang="ru-RU" altLang="ru-RU" sz="1500" dirty="0">
                <a:solidFill>
                  <a:schemeClr val="tx2"/>
                </a:solidFill>
                <a:latin typeface="Arial" panose="020B0604020202020204" pitchFamily="34" charset="0"/>
              </a:rPr>
              <a:t>д.м.н. Д. </a:t>
            </a:r>
            <a:r>
              <a:rPr lang="ru-RU" altLang="ru-RU" sz="1500" dirty="0" err="1">
                <a:solidFill>
                  <a:schemeClr val="tx2"/>
                </a:solidFill>
                <a:latin typeface="Arial" panose="020B0604020202020204" pitchFamily="34" charset="0"/>
              </a:rPr>
              <a:t>Кайдарова</a:t>
            </a:r>
            <a:endParaRPr lang="ru-RU" altLang="ru-RU" sz="15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474826"/>
            <a:ext cx="1262293" cy="10819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0" y="5733256"/>
            <a:ext cx="4056451" cy="1152128"/>
          </a:xfrm>
          <a:prstGeom prst="rect">
            <a:avLst/>
          </a:prstGeom>
          <a:solidFill>
            <a:schemeClr val="bg1">
              <a:alpha val="29000"/>
            </a:schemeClr>
          </a:solidFill>
          <a:effectLst>
            <a:glow rad="127000">
              <a:schemeClr val="accent1">
                <a:alpha val="0"/>
              </a:schemeClr>
            </a:glow>
            <a:reflection stA="0" endPos="65000" dist="508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-1" y="550701"/>
            <a:ext cx="9147653" cy="570882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3510"/>
            <a:ext cx="9135465" cy="475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54609" y="157266"/>
            <a:ext cx="9051744" cy="392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56" tIns="34276" rIns="68556" bIns="34276">
            <a:spAutoFit/>
          </a:bodyPr>
          <a:lstStyle/>
          <a:p>
            <a:pPr defTabSz="685645" eaLnBrk="0" hangingPunct="0">
              <a:defRPr/>
            </a:pPr>
            <a:r>
              <a:rPr lang="ru-RU" altLang="ru-RU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</a:t>
            </a:r>
            <a:r>
              <a:rPr lang="ru-RU" altLang="ru-RU" sz="2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ru-RU" altLang="ru-RU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ВЫСОКОЭФФЕКТИВНАЯ РАННЯЯ ДИАГНОСТИКА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-16275" y="1597610"/>
            <a:ext cx="9163927" cy="613954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55" name="Пятиугольник 54"/>
          <p:cNvSpPr/>
          <p:nvPr/>
        </p:nvSpPr>
        <p:spPr>
          <a:xfrm>
            <a:off x="0" y="684101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1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6" name="Пятиугольник 55"/>
          <p:cNvSpPr/>
          <p:nvPr/>
        </p:nvSpPr>
        <p:spPr>
          <a:xfrm>
            <a:off x="-1" y="1207727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2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7" name="Пятиугольник 56"/>
          <p:cNvSpPr/>
          <p:nvPr/>
        </p:nvSpPr>
        <p:spPr>
          <a:xfrm>
            <a:off x="-1" y="1750708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/>
              <a:t>3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9" name="Пятиугольник 58"/>
          <p:cNvSpPr/>
          <p:nvPr/>
        </p:nvSpPr>
        <p:spPr>
          <a:xfrm>
            <a:off x="0" y="2325314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4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5000" y="639089"/>
            <a:ext cx="8857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Открытие ПЭТ центров</a:t>
            </a: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endParaRPr lang="ru-RU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Развитие ядерной диагностики</a:t>
            </a: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endParaRPr lang="ru-RU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Внедрение персонализированного молекулярно-генетического тестирования</a:t>
            </a:r>
          </a:p>
          <a:p>
            <a:pPr defTabSz="685645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Развитие системы </a:t>
            </a:r>
            <a:r>
              <a:rPr lang="ru-RU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телепатологии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 и </a:t>
            </a:r>
            <a:r>
              <a:rPr lang="ru-RU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телеконсультации</a:t>
            </a:r>
            <a:endParaRPr lang="ru-RU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-1" y="2726304"/>
            <a:ext cx="9147655" cy="758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97426" y="3046543"/>
            <a:ext cx="9145191" cy="425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</a:t>
            </a:r>
            <a:r>
              <a:rPr lang="ru-RU" sz="2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ИНТЕГРИРОВАННОЙ МОДЕЛИ ОКАЗАНИЯ ОНКОЛОГИЧЕСКОЙ ПОМОЩИ</a:t>
            </a:r>
          </a:p>
          <a:p>
            <a:pPr algn="ctr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-1" y="3476252"/>
            <a:ext cx="9147653" cy="570882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-16275" y="4523161"/>
            <a:ext cx="9163927" cy="613954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41" name="Пятиугольник 40"/>
          <p:cNvSpPr/>
          <p:nvPr/>
        </p:nvSpPr>
        <p:spPr>
          <a:xfrm>
            <a:off x="0" y="3609652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1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2" name="Пятиугольник 41"/>
          <p:cNvSpPr/>
          <p:nvPr/>
        </p:nvSpPr>
        <p:spPr>
          <a:xfrm>
            <a:off x="-1" y="4133278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2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3" name="Пятиугольник 42"/>
          <p:cNvSpPr/>
          <p:nvPr/>
        </p:nvSpPr>
        <p:spPr>
          <a:xfrm>
            <a:off x="-1" y="4676259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/>
              <a:t>3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4" name="Пятиугольник 43"/>
          <p:cNvSpPr/>
          <p:nvPr/>
        </p:nvSpPr>
        <p:spPr>
          <a:xfrm>
            <a:off x="0" y="5250865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4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5000" y="4123443"/>
            <a:ext cx="8857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kk-KZ" dirty="0" smtClean="0">
                <a:solidFill>
                  <a:schemeClr val="tx2"/>
                </a:solidFill>
                <a:latin typeface="Arial" panose="020B0604020202020204" pitchFamily="34" charset="0"/>
              </a:rPr>
              <a:t>Обновление </a:t>
            </a:r>
            <a:r>
              <a:rPr lang="kk-KZ" dirty="0">
                <a:solidFill>
                  <a:schemeClr val="tx2"/>
                </a:solidFill>
                <a:latin typeface="Arial" panose="020B0604020202020204" pitchFamily="34" charset="0"/>
              </a:rPr>
              <a:t>парка лучевой терапии </a:t>
            </a: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endParaRPr lang="kk-KZ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Внедрение инновационных методов лечения в онкологии</a:t>
            </a: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endParaRPr lang="kk-KZ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Обеспечение потребности трансплантации костного мозга</a:t>
            </a: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endParaRPr lang="kk-KZ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Развитие реабилитации и паллиативной помощи </a:t>
            </a: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endParaRPr lang="kk-KZ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Цифровизация онкологической службы</a:t>
            </a: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endParaRPr lang="ru-RU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-1" y="5642992"/>
            <a:ext cx="9147653" cy="570882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47" name="Пятиугольник 46"/>
          <p:cNvSpPr/>
          <p:nvPr/>
        </p:nvSpPr>
        <p:spPr>
          <a:xfrm>
            <a:off x="0" y="5776392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5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8" name="Пятиугольник 47"/>
          <p:cNvSpPr/>
          <p:nvPr/>
        </p:nvSpPr>
        <p:spPr>
          <a:xfrm>
            <a:off x="-1" y="6300018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6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9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омер слайда 2"/>
          <p:cNvSpPr txBox="1">
            <a:spLocks/>
          </p:cNvSpPr>
          <p:nvPr/>
        </p:nvSpPr>
        <p:spPr>
          <a:xfrm>
            <a:off x="8369466" y="6411780"/>
            <a:ext cx="765998" cy="383953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defPPr>
              <a:defRPr lang="en-US"/>
            </a:defPPr>
            <a:lvl1pPr algn="r" defTabSz="685645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kk-KZ" sz="3200" dirty="0" smtClean="0">
                <a:solidFill>
                  <a:schemeClr val="bg1"/>
                </a:solidFill>
              </a:rPr>
              <a:t>10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4997" y="3451726"/>
            <a:ext cx="8470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Совершенствование нормативно-правовой базы и механизмов финансирования </a:t>
            </a:r>
          </a:p>
        </p:txBody>
      </p:sp>
    </p:spTree>
    <p:extLst>
      <p:ext uri="{BB962C8B-B14F-4D97-AF65-F5344CB8AC3E}">
        <p14:creationId xmlns:p14="http://schemas.microsoft.com/office/powerpoint/2010/main" val="788414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6" y="188640"/>
            <a:ext cx="9147347" cy="6669360"/>
          </a:xfrm>
          <a:prstGeom prst="rect">
            <a:avLst/>
          </a:prstGeom>
        </p:spPr>
      </p:pic>
      <p:sp>
        <p:nvSpPr>
          <p:cNvPr id="15" name="Rectangle 5"/>
          <p:cNvSpPr/>
          <p:nvPr/>
        </p:nvSpPr>
        <p:spPr>
          <a:xfrm>
            <a:off x="1711151" y="596717"/>
            <a:ext cx="7286383" cy="1751056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4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5"/>
          <p:cNvSpPr/>
          <p:nvPr/>
        </p:nvSpPr>
        <p:spPr>
          <a:xfrm>
            <a:off x="1711152" y="2408504"/>
            <a:ext cx="7305435" cy="174449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45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16"/>
          <p:cNvSpPr/>
          <p:nvPr/>
        </p:nvSpPr>
        <p:spPr>
          <a:xfrm>
            <a:off x="1779026" y="4161115"/>
            <a:ext cx="7245897" cy="1719704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45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3797" name="Group 8"/>
          <p:cNvGrpSpPr>
            <a:grpSpLocks/>
          </p:cNvGrpSpPr>
          <p:nvPr/>
        </p:nvGrpSpPr>
        <p:grpSpPr bwMode="auto">
          <a:xfrm>
            <a:off x="107504" y="4068636"/>
            <a:ext cx="3528392" cy="2384700"/>
            <a:chOff x="638128" y="3420454"/>
            <a:chExt cx="3474720" cy="2936240"/>
          </a:xfrm>
          <a:solidFill>
            <a:schemeClr val="tx2"/>
          </a:solidFill>
        </p:grpSpPr>
        <p:sp>
          <p:nvSpPr>
            <p:cNvPr id="25" name="Parallelogram 45"/>
            <p:cNvSpPr/>
            <p:nvPr/>
          </p:nvSpPr>
          <p:spPr>
            <a:xfrm>
              <a:off x="638128" y="3420454"/>
              <a:ext cx="3474720" cy="2936240"/>
            </a:xfrm>
            <a:prstGeom prst="parallelogram">
              <a:avLst>
                <a:gd name="adj" fmla="val 68072"/>
              </a:avLst>
            </a:prstGeom>
            <a:grpFill/>
            <a:ln>
              <a:noFill/>
            </a:ln>
            <a:effectLst>
              <a:outerShdw blurRad="76200" dist="762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17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64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827" name="TextBox 25"/>
            <p:cNvSpPr txBox="1">
              <a:spLocks noChangeArrowheads="1"/>
            </p:cNvSpPr>
            <p:nvPr/>
          </p:nvSpPr>
          <p:spPr bwMode="auto">
            <a:xfrm>
              <a:off x="2147019" y="4184426"/>
              <a:ext cx="749299" cy="118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4051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altLang="ru-RU" sz="4051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28" name="TextBox 26"/>
            <p:cNvSpPr txBox="1">
              <a:spLocks noChangeArrowheads="1"/>
            </p:cNvSpPr>
            <p:nvPr/>
          </p:nvSpPr>
          <p:spPr bwMode="auto">
            <a:xfrm>
              <a:off x="1509440" y="5005306"/>
              <a:ext cx="1472469" cy="1073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УРОВЕНЬ</a:t>
              </a:r>
              <a:endParaRPr lang="en-US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798" name="Group 4"/>
          <p:cNvGrpSpPr>
            <a:grpSpLocks/>
          </p:cNvGrpSpPr>
          <p:nvPr/>
        </p:nvGrpSpPr>
        <p:grpSpPr bwMode="auto">
          <a:xfrm>
            <a:off x="203909" y="2396639"/>
            <a:ext cx="3071947" cy="2190319"/>
            <a:chOff x="1049747" y="1144928"/>
            <a:chExt cx="3623952" cy="2495838"/>
          </a:xfrm>
          <a:solidFill>
            <a:schemeClr val="accent2"/>
          </a:solidFill>
        </p:grpSpPr>
        <p:sp>
          <p:nvSpPr>
            <p:cNvPr id="30" name="Parallelogram 72"/>
            <p:cNvSpPr/>
            <p:nvPr/>
          </p:nvSpPr>
          <p:spPr>
            <a:xfrm>
              <a:off x="1049747" y="1144928"/>
              <a:ext cx="3623952" cy="2495838"/>
            </a:xfrm>
            <a:prstGeom prst="parallelogram">
              <a:avLst>
                <a:gd name="adj" fmla="val 59741"/>
              </a:avLst>
            </a:prstGeom>
            <a:grpFill/>
            <a:ln>
              <a:noFill/>
            </a:ln>
            <a:effectLst>
              <a:outerShdw blurRad="76200" dist="762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17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64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822" name="TextBox 30"/>
            <p:cNvSpPr txBox="1">
              <a:spLocks noChangeArrowheads="1"/>
            </p:cNvSpPr>
            <p:nvPr/>
          </p:nvSpPr>
          <p:spPr bwMode="auto">
            <a:xfrm>
              <a:off x="2676653" y="1563519"/>
              <a:ext cx="749300" cy="997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4051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823" name="TextBox 31"/>
            <p:cNvSpPr txBox="1">
              <a:spLocks noChangeArrowheads="1"/>
            </p:cNvSpPr>
            <p:nvPr/>
          </p:nvSpPr>
          <p:spPr bwMode="auto">
            <a:xfrm>
              <a:off x="1865991" y="2298361"/>
              <a:ext cx="1856929" cy="514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УРОВЕНЬ</a:t>
              </a:r>
              <a:endParaRPr lang="en-US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799" name="Group 2"/>
          <p:cNvGrpSpPr>
            <a:grpSpLocks/>
          </p:cNvGrpSpPr>
          <p:nvPr/>
        </p:nvGrpSpPr>
        <p:grpSpPr bwMode="auto">
          <a:xfrm>
            <a:off x="323528" y="415037"/>
            <a:ext cx="2952327" cy="2327694"/>
            <a:chOff x="684507" y="527103"/>
            <a:chExt cx="3452024" cy="2982255"/>
          </a:xfrm>
          <a:solidFill>
            <a:schemeClr val="tx2"/>
          </a:solidFill>
        </p:grpSpPr>
        <p:sp>
          <p:nvSpPr>
            <p:cNvPr id="36" name="Parallelogram 85"/>
            <p:cNvSpPr/>
            <p:nvPr/>
          </p:nvSpPr>
          <p:spPr>
            <a:xfrm>
              <a:off x="684507" y="527103"/>
              <a:ext cx="3452024" cy="2982255"/>
            </a:xfrm>
            <a:prstGeom prst="parallelogram">
              <a:avLst>
                <a:gd name="adj" fmla="val 58107"/>
              </a:avLst>
            </a:prstGeom>
            <a:grpFill/>
            <a:ln>
              <a:noFill/>
            </a:ln>
            <a:effectLst>
              <a:outerShdw blurRad="76200" dist="762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17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64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817" name="TextBox 36"/>
            <p:cNvSpPr txBox="1">
              <a:spLocks noChangeArrowheads="1"/>
            </p:cNvSpPr>
            <p:nvPr/>
          </p:nvSpPr>
          <p:spPr bwMode="auto">
            <a:xfrm>
              <a:off x="2216459" y="1097765"/>
              <a:ext cx="749300" cy="926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4051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altLang="ru-RU" sz="4051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18" name="TextBox 37"/>
            <p:cNvSpPr txBox="1">
              <a:spLocks noChangeArrowheads="1"/>
            </p:cNvSpPr>
            <p:nvPr/>
          </p:nvSpPr>
          <p:spPr bwMode="auto">
            <a:xfrm>
              <a:off x="1652606" y="1879364"/>
              <a:ext cx="1382687" cy="836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УРОВЕНЬ</a:t>
              </a:r>
              <a:endParaRPr lang="en-US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871169" y="1057888"/>
            <a:ext cx="5815573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9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РЕСПУБЛИКАНСКИЙ УРОВЕНЬ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3801" name="Прямоугольник 41"/>
          <p:cNvSpPr>
            <a:spLocks noChangeArrowheads="1"/>
          </p:cNvSpPr>
          <p:nvPr/>
        </p:nvSpPr>
        <p:spPr bwMode="auto">
          <a:xfrm>
            <a:off x="3459522" y="1533037"/>
            <a:ext cx="472263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500" b="1" dirty="0" err="1">
                <a:solidFill>
                  <a:schemeClr val="tx2"/>
                </a:solidFill>
                <a:latin typeface="Arial" panose="020B0604020202020204" pitchFamily="34" charset="0"/>
              </a:rPr>
              <a:t>КАЗНИИОиР</a:t>
            </a:r>
            <a:r>
              <a:rPr lang="ru-RU" altLang="ru-RU" sz="1500" b="1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</a:p>
          <a:p>
            <a:pPr algn="ctr"/>
            <a:r>
              <a:rPr lang="ru-RU" altLang="ru-RU" sz="1500" b="1" dirty="0" err="1">
                <a:solidFill>
                  <a:schemeClr val="tx2"/>
                </a:solidFill>
                <a:latin typeface="Arial" panose="020B0604020202020204" pitchFamily="34" charset="0"/>
              </a:rPr>
              <a:t>ННОЦ</a:t>
            </a:r>
            <a:r>
              <a:rPr lang="ru-RU" altLang="ru-RU" sz="15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5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r>
              <a:rPr lang="ru-RU" altLang="ru-RU" sz="1500" b="1" dirty="0">
                <a:solidFill>
                  <a:schemeClr val="tx2"/>
                </a:solidFill>
                <a:latin typeface="Arial" panose="020B0604020202020204" pitchFamily="34" charset="0"/>
              </a:rPr>
              <a:t>к 2021году</a:t>
            </a:r>
          </a:p>
        </p:txBody>
      </p:sp>
      <p:sp>
        <p:nvSpPr>
          <p:cNvPr id="33802" name="Прямоугольник 42"/>
          <p:cNvSpPr>
            <a:spLocks noChangeArrowheads="1"/>
          </p:cNvSpPr>
          <p:nvPr/>
        </p:nvSpPr>
        <p:spPr bwMode="auto">
          <a:xfrm>
            <a:off x="2767741" y="3294326"/>
            <a:ext cx="633782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5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Онкологические центры (в том числе частные), онкологические отделения в составе многопрофильных клиник</a:t>
            </a:r>
            <a:endParaRPr lang="ru-RU" altLang="ru-RU" sz="15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 flipH="1">
            <a:off x="3384411" y="2582902"/>
            <a:ext cx="5467385" cy="530386"/>
          </a:xfrm>
          <a:prstGeom prst="rect">
            <a:avLst/>
          </a:prstGeom>
          <a:noFill/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Областной, межрегиональный  региональный, городской уровень</a:t>
            </a:r>
            <a:endParaRPr lang="ru-RU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3342095" y="4740787"/>
            <a:ext cx="5887581" cy="4540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Городской, районный сельский - уровень ПМСП</a:t>
            </a:r>
            <a:endParaRPr lang="ru-RU" sz="135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3805" name="Прямоугольник 45"/>
          <p:cNvSpPr>
            <a:spLocks noChangeArrowheads="1"/>
          </p:cNvSpPr>
          <p:nvPr/>
        </p:nvSpPr>
        <p:spPr bwMode="auto">
          <a:xfrm>
            <a:off x="3554440" y="4222267"/>
            <a:ext cx="53814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685891"/>
            <a:r>
              <a:rPr lang="ru-RU" altLang="ru-RU" sz="15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Кабинет онколога в АПО</a:t>
            </a:r>
            <a:r>
              <a:rPr lang="ru-RU" altLang="ru-RU" sz="1500" b="1" dirty="0">
                <a:solidFill>
                  <a:schemeClr val="tx2"/>
                </a:solidFill>
                <a:latin typeface="Arial" panose="020B0604020202020204" pitchFamily="34" charset="0"/>
              </a:rPr>
              <a:t>, ЦРБ, ЦРП, в том числе в частных МО – координация онкологической помощи </a:t>
            </a:r>
          </a:p>
        </p:txBody>
      </p:sp>
      <p:sp>
        <p:nvSpPr>
          <p:cNvPr id="33806" name="Прямоугольник 46"/>
          <p:cNvSpPr>
            <a:spLocks noChangeArrowheads="1"/>
          </p:cNvSpPr>
          <p:nvPr/>
        </p:nvSpPr>
        <p:spPr bwMode="auto">
          <a:xfrm>
            <a:off x="3134915" y="5237900"/>
            <a:ext cx="581260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685891"/>
            <a:r>
              <a:rPr lang="ru-RU" altLang="ru-RU" sz="15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Смотровые (женские и мужские) кабинеты АПО </a:t>
            </a:r>
            <a:r>
              <a:rPr lang="ru-RU" altLang="ru-RU" sz="1500" b="1" dirty="0">
                <a:solidFill>
                  <a:schemeClr val="tx2"/>
                </a:solidFill>
                <a:latin typeface="Arial" panose="020B0604020202020204" pitchFamily="34" charset="0"/>
              </a:rPr>
              <a:t>в том числе в частных МО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-5728" y="-10633"/>
            <a:ext cx="9145191" cy="3030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Структура  оказания онкологической помощи к 2022 году </a:t>
            </a:r>
          </a:p>
        </p:txBody>
      </p:sp>
      <p:sp>
        <p:nvSpPr>
          <p:cNvPr id="32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Номер слайда 2"/>
          <p:cNvSpPr txBox="1">
            <a:spLocks/>
          </p:cNvSpPr>
          <p:nvPr/>
        </p:nvSpPr>
        <p:spPr>
          <a:xfrm>
            <a:off x="8049629" y="6413775"/>
            <a:ext cx="1102565" cy="383953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defPPr>
              <a:defRPr lang="en-US"/>
            </a:defPPr>
            <a:lvl1pPr algn="r" defTabSz="685645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kk-KZ" sz="3200" dirty="0" smtClean="0">
                <a:solidFill>
                  <a:schemeClr val="bg1"/>
                </a:solidFill>
              </a:rPr>
              <a:t>11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16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-10324"/>
            <a:ext cx="9145191" cy="371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cs typeface="Arial" pitchFamily="34" charset="0"/>
              </a:rPr>
              <a:t>ИНДИКАТОРЫ</a:t>
            </a: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2923" y="399576"/>
            <a:ext cx="6780145" cy="646331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1153" algn="just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предраковых состояний при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53" algn="just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скрининге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рака шейки матки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2831" y="1573552"/>
            <a:ext cx="380852" cy="631312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2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9580" y="399576"/>
            <a:ext cx="409814" cy="646331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2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39394" y="1558533"/>
            <a:ext cx="6780145" cy="646331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685891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предраковых состояний при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91">
              <a:defRPr/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скрининге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колоректального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624" y="3796298"/>
            <a:ext cx="128432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500" dirty="0"/>
          </a:p>
          <a:p>
            <a:r>
              <a:rPr lang="ru-RU" sz="1500" b="1" dirty="0">
                <a:solidFill>
                  <a:schemeClr val="tx2"/>
                </a:solidFill>
              </a:rPr>
              <a:t>2017 </a:t>
            </a:r>
            <a:r>
              <a:rPr lang="ru-RU" sz="1500" dirty="0">
                <a:solidFill>
                  <a:schemeClr val="accent2"/>
                </a:solidFill>
              </a:rPr>
              <a:t>– </a:t>
            </a:r>
            <a:r>
              <a:rPr lang="ru-RU" sz="1500" b="1" dirty="0">
                <a:solidFill>
                  <a:schemeClr val="accent2"/>
                </a:solidFill>
              </a:rPr>
              <a:t>13,2 %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2022</a:t>
            </a:r>
            <a:r>
              <a:rPr lang="ru-RU" sz="1500" dirty="0"/>
              <a:t> </a:t>
            </a:r>
            <a:r>
              <a:rPr lang="ru-RU" sz="1500" dirty="0">
                <a:solidFill>
                  <a:schemeClr val="accent2"/>
                </a:solidFill>
              </a:rPr>
              <a:t>– </a:t>
            </a:r>
            <a:r>
              <a:rPr lang="ru-RU" sz="1500" b="1" dirty="0">
                <a:solidFill>
                  <a:schemeClr val="accent2"/>
                </a:solidFill>
              </a:rPr>
              <a:t>7,2 %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5892" y="3091026"/>
            <a:ext cx="16064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chemeClr val="tx2"/>
                </a:solidFill>
              </a:rPr>
              <a:t>2017 </a:t>
            </a:r>
            <a:r>
              <a:rPr lang="ru-RU" sz="1500" b="1" dirty="0">
                <a:solidFill>
                  <a:schemeClr val="tx2"/>
                </a:solidFill>
              </a:rPr>
              <a:t>год </a:t>
            </a:r>
            <a:r>
              <a:rPr lang="ru-RU" sz="1500" b="1" dirty="0">
                <a:solidFill>
                  <a:schemeClr val="accent2"/>
                </a:solidFill>
              </a:rPr>
              <a:t>– 23,2 %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2022 год </a:t>
            </a:r>
            <a:r>
              <a:rPr lang="ru-RU" sz="1500" b="1" dirty="0">
                <a:solidFill>
                  <a:schemeClr val="accent2"/>
                </a:solidFill>
              </a:rPr>
              <a:t>– 33,0 %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7724" y="5035242"/>
            <a:ext cx="16064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chemeClr val="tx2"/>
                </a:solidFill>
              </a:rPr>
              <a:t>2017 </a:t>
            </a:r>
            <a:r>
              <a:rPr lang="ru-RU" sz="1500" b="1" dirty="0">
                <a:solidFill>
                  <a:schemeClr val="tx2"/>
                </a:solidFill>
              </a:rPr>
              <a:t>год </a:t>
            </a:r>
            <a:r>
              <a:rPr lang="ru-RU" sz="1500" b="1" dirty="0">
                <a:solidFill>
                  <a:schemeClr val="accent2"/>
                </a:solidFill>
              </a:rPr>
              <a:t>– 50,0 %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2022 год </a:t>
            </a:r>
            <a:r>
              <a:rPr lang="ru-RU" sz="1500" b="1" dirty="0">
                <a:solidFill>
                  <a:schemeClr val="accent2"/>
                </a:solidFill>
              </a:rPr>
              <a:t>– 54,0 %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41857" y="1074802"/>
            <a:ext cx="11865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chemeClr val="tx2"/>
                </a:solidFill>
              </a:rPr>
              <a:t>2017 </a:t>
            </a:r>
            <a:r>
              <a:rPr lang="ru-RU" sz="1500" dirty="0">
                <a:solidFill>
                  <a:schemeClr val="accent2"/>
                </a:solidFill>
              </a:rPr>
              <a:t>– </a:t>
            </a:r>
            <a:r>
              <a:rPr lang="ru-RU" sz="1500" b="1" dirty="0" smtClean="0">
                <a:solidFill>
                  <a:schemeClr val="accent2"/>
                </a:solidFill>
              </a:rPr>
              <a:t>0,4 </a:t>
            </a:r>
            <a:r>
              <a:rPr lang="ru-RU" sz="1500" b="1" dirty="0">
                <a:solidFill>
                  <a:schemeClr val="accent2"/>
                </a:solidFill>
              </a:rPr>
              <a:t>%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2022</a:t>
            </a:r>
            <a:r>
              <a:rPr lang="ru-RU" sz="1500" dirty="0"/>
              <a:t> </a:t>
            </a:r>
            <a:r>
              <a:rPr lang="ru-RU" sz="1500" dirty="0">
                <a:solidFill>
                  <a:schemeClr val="accent2"/>
                </a:solidFill>
              </a:rPr>
              <a:t>– </a:t>
            </a:r>
            <a:r>
              <a:rPr lang="ru-RU" sz="1500" b="1" dirty="0" smtClean="0">
                <a:solidFill>
                  <a:schemeClr val="accent2"/>
                </a:solidFill>
              </a:rPr>
              <a:t>0,6 %</a:t>
            </a:r>
            <a:endParaRPr lang="ru-RU" sz="1500" b="1" dirty="0">
              <a:solidFill>
                <a:schemeClr val="accent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8795" y="2154922"/>
            <a:ext cx="12843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chemeClr val="tx2"/>
                </a:solidFill>
              </a:rPr>
              <a:t>2017 </a:t>
            </a:r>
            <a:r>
              <a:rPr lang="ru-RU" sz="1500" dirty="0">
                <a:solidFill>
                  <a:schemeClr val="accent2"/>
                </a:solidFill>
              </a:rPr>
              <a:t>– </a:t>
            </a:r>
            <a:r>
              <a:rPr lang="ru-RU" sz="1500" b="1" dirty="0" smtClean="0">
                <a:solidFill>
                  <a:schemeClr val="accent2"/>
                </a:solidFill>
              </a:rPr>
              <a:t>13,0 </a:t>
            </a:r>
            <a:r>
              <a:rPr lang="ru-RU" sz="1500" b="1" dirty="0">
                <a:solidFill>
                  <a:schemeClr val="accent2"/>
                </a:solidFill>
              </a:rPr>
              <a:t>%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2022</a:t>
            </a:r>
            <a:r>
              <a:rPr lang="ru-RU" sz="1500" dirty="0"/>
              <a:t> </a:t>
            </a:r>
            <a:r>
              <a:rPr lang="ru-RU" sz="1500" dirty="0">
                <a:solidFill>
                  <a:schemeClr val="accent2"/>
                </a:solidFill>
              </a:rPr>
              <a:t>– </a:t>
            </a:r>
            <a:r>
              <a:rPr lang="ru-RU" sz="1500" b="1" dirty="0" smtClean="0">
                <a:solidFill>
                  <a:schemeClr val="accent2"/>
                </a:solidFill>
              </a:rPr>
              <a:t>23,0 %</a:t>
            </a:r>
            <a:endParaRPr lang="ru-RU" sz="1500" b="1" dirty="0">
              <a:solidFill>
                <a:schemeClr val="accent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5896" y="2661384"/>
            <a:ext cx="6780145" cy="369332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ранних стадий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086" y="3623301"/>
            <a:ext cx="321513" cy="369332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2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62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831" y="2676403"/>
            <a:ext cx="321513" cy="369332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2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45896" y="3637421"/>
            <a:ext cx="6780145" cy="369332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685891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запущенных случаев рака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63160" y="4596834"/>
            <a:ext cx="6780145" cy="369332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5-и летней выживаемости 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9818" y="5565828"/>
            <a:ext cx="321513" cy="369332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2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62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095" y="4611853"/>
            <a:ext cx="321513" cy="369332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2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56658" y="5579948"/>
            <a:ext cx="6762881" cy="369332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685891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Международное сотрудничество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5496" y="6006196"/>
            <a:ext cx="321513" cy="369332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2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62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9394" y="6020495"/>
            <a:ext cx="6803911" cy="369332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685891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центра доклинических исследований (биобанк)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9817" y="6431468"/>
            <a:ext cx="321513" cy="369332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2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62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36143" y="6466737"/>
            <a:ext cx="6807161" cy="369332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685891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лаборатории исследований опухолевого генома 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062629" y="580014"/>
            <a:ext cx="2261810" cy="190093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Равнобедренный треугольник 33"/>
          <p:cNvSpPr/>
          <p:nvPr/>
        </p:nvSpPr>
        <p:spPr>
          <a:xfrm rot="5400000">
            <a:off x="7189599" y="2650257"/>
            <a:ext cx="1960809" cy="190093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5400000">
            <a:off x="7691622" y="4136865"/>
            <a:ext cx="1003817" cy="190093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5400000">
            <a:off x="7547443" y="5261447"/>
            <a:ext cx="1292172" cy="190093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352407" y="1207314"/>
            <a:ext cx="1682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</a:rPr>
              <a:t>1 </a:t>
            </a:r>
          </a:p>
          <a:p>
            <a:pPr algn="ctr"/>
            <a:r>
              <a:rPr lang="ru-RU" b="1" dirty="0">
                <a:latin typeface="Arial" panose="020B0604020202020204" pitchFamily="34" charset="0"/>
              </a:rPr>
              <a:t>направление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07225" y="3277557"/>
            <a:ext cx="1682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</a:rPr>
              <a:t>2 </a:t>
            </a:r>
            <a:endParaRPr lang="ru-RU" b="1" dirty="0">
              <a:latin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</a:rPr>
              <a:t>направление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52401" y="4764165"/>
            <a:ext cx="1682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</a:rPr>
              <a:t>3 </a:t>
            </a:r>
            <a:endParaRPr lang="ru-RU" b="1" dirty="0">
              <a:latin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</a:rPr>
              <a:t>направление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64955" y="5881995"/>
            <a:ext cx="1682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</a:rPr>
              <a:t>4 </a:t>
            </a:r>
            <a:endParaRPr lang="ru-RU" b="1" dirty="0">
              <a:latin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</a:rPr>
              <a:t>направление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54576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6" y="0"/>
            <a:ext cx="9147347" cy="68199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2492896"/>
            <a:ext cx="9145191" cy="1254634"/>
          </a:xfrm>
          <a:prstGeom prst="rect">
            <a:avLst/>
          </a:prstGeom>
          <a:solidFill>
            <a:schemeClr val="bg1">
              <a:lumMod val="50000"/>
              <a:alpha val="13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6484" y="2780928"/>
            <a:ext cx="7772221" cy="1021689"/>
          </a:xfrm>
        </p:spPr>
        <p:txBody>
          <a:bodyPr rtlCol="0">
            <a:normAutofit/>
          </a:bodyPr>
          <a:lstStyle/>
          <a:p>
            <a:pPr algn="ctr" defTabSz="685645" fontAlgn="auto">
              <a:spcAft>
                <a:spcPts val="0"/>
              </a:spcAft>
              <a:defRPr/>
            </a:pP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503" y="5578684"/>
            <a:ext cx="4467093" cy="12687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6" y="0"/>
            <a:ext cx="9147347" cy="68580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073255" y="1436501"/>
            <a:ext cx="6084168" cy="1008112"/>
          </a:xfrm>
          <a:prstGeom prst="rect">
            <a:avLst/>
          </a:prstGeom>
          <a:solidFill>
            <a:schemeClr val="tx2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www.akorda.kz/upload/anounces/3ba61d714d16039a01045ab409cb81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68" y="962287"/>
            <a:ext cx="2831815" cy="41746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194184" y="1484784"/>
            <a:ext cx="584231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Необходимо </a:t>
            </a:r>
            <a:r>
              <a:rPr lang="ru-RU" altLang="ru-RU" b="1" dirty="0">
                <a:solidFill>
                  <a:schemeClr val="tx2"/>
                </a:solidFill>
                <a:latin typeface="Arial" panose="020B0604020202020204" pitchFamily="34" charset="0"/>
              </a:rPr>
              <a:t>принять комплексный план по борьбе с онкологическими заболеваниями</a:t>
            </a:r>
            <a:r>
              <a:rPr lang="ru-RU" altLang="ru-RU" dirty="0">
                <a:solidFill>
                  <a:schemeClr val="tx2"/>
                </a:solidFill>
                <a:latin typeface="Arial" panose="020B0604020202020204" pitchFamily="34" charset="0"/>
              </a:rPr>
              <a:t>, создать научный </a:t>
            </a:r>
            <a:r>
              <a:rPr lang="ru-RU" altLang="ru-RU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онкоцентр</a:t>
            </a:r>
            <a:endParaRPr lang="ru-RU" alt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ru-RU" alt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ru-RU" altLang="ru-RU" dirty="0">
                <a:solidFill>
                  <a:schemeClr val="tx2"/>
                </a:solidFill>
                <a:latin typeface="Arial" panose="020B0604020202020204" pitchFamily="34" charset="0"/>
              </a:rPr>
              <a:t>Должны быть обеспечены высокоэффективные </a:t>
            </a:r>
            <a:r>
              <a:rPr lang="ru-RU" altLang="ru-RU" b="1" dirty="0">
                <a:solidFill>
                  <a:schemeClr val="tx2"/>
                </a:solidFill>
                <a:latin typeface="Arial" panose="020B0604020202020204" pitchFamily="34" charset="0"/>
              </a:rPr>
              <a:t>ранняя диагностика и лечение рака</a:t>
            </a:r>
            <a:r>
              <a:rPr lang="ru-RU" altLang="ru-RU" dirty="0">
                <a:solidFill>
                  <a:schemeClr val="tx2"/>
                </a:solidFill>
                <a:latin typeface="Arial" panose="020B0604020202020204" pitchFamily="34" charset="0"/>
              </a:rPr>
              <a:t> на основе передового международного </a:t>
            </a:r>
            <a:r>
              <a:rPr lang="ru-RU" alt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опыта</a:t>
            </a:r>
            <a:endParaRPr lang="ru-RU" alt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ru-RU" alt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ru-RU" altLang="ru-RU" dirty="0">
                <a:solidFill>
                  <a:schemeClr val="tx2"/>
                </a:solidFill>
                <a:latin typeface="Arial" panose="020B0604020202020204" pitchFamily="34" charset="0"/>
              </a:rPr>
              <a:t>Необходимо провести такую же работу, которую  мы провели в кардиологии, борьбе с туберкулезом и </a:t>
            </a:r>
            <a:r>
              <a:rPr lang="ru-RU" alt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родовспоможении</a:t>
            </a:r>
            <a:endParaRPr lang="ru-RU" altLang="ru-RU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-22732"/>
            <a:ext cx="9145191" cy="64342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Послания Президента Республики Казахстан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Нурсултана Назарбаева народу Казахстана, 10 января 2018 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072525" y="2545566"/>
            <a:ext cx="6084168" cy="1008112"/>
          </a:xfrm>
          <a:prstGeom prst="rect">
            <a:avLst/>
          </a:prstGeom>
          <a:solidFill>
            <a:schemeClr val="tx2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77740" y="3657209"/>
            <a:ext cx="6084168" cy="1008112"/>
          </a:xfrm>
          <a:prstGeom prst="rect">
            <a:avLst/>
          </a:prstGeom>
          <a:solidFill>
            <a:schemeClr val="tx2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01249" y="6367183"/>
            <a:ext cx="272622" cy="383953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02748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1"/>
          <p:cNvGrpSpPr>
            <a:grpSpLocks/>
          </p:cNvGrpSpPr>
          <p:nvPr/>
        </p:nvGrpSpPr>
        <p:grpSpPr bwMode="auto">
          <a:xfrm>
            <a:off x="20613" y="1947806"/>
            <a:ext cx="5271846" cy="3612648"/>
            <a:chOff x="159232" y="1237886"/>
            <a:chExt cx="9009606" cy="5364620"/>
          </a:xfrm>
        </p:grpSpPr>
        <p:graphicFrame>
          <p:nvGraphicFramePr>
            <p:cNvPr id="20" name="Chart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66149536"/>
                </p:ext>
              </p:extLst>
            </p:nvPr>
          </p:nvGraphicFramePr>
          <p:xfrm>
            <a:off x="159232" y="1237886"/>
            <a:ext cx="8983578" cy="53646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400" name="Rectangle 7"/>
            <p:cNvSpPr>
              <a:spLocks noChangeArrowheads="1"/>
            </p:cNvSpPr>
            <p:nvPr/>
          </p:nvSpPr>
          <p:spPr bwMode="auto">
            <a:xfrm>
              <a:off x="1059296" y="5322451"/>
              <a:ext cx="1473912" cy="605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6" tIns="34276" rIns="68556" bIns="3427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20 373</a:t>
              </a:r>
            </a:p>
            <a:p>
              <a:pPr algn="ctr"/>
              <a:r>
                <a:rPr lang="ru-RU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16401" name="Rectangle 9"/>
            <p:cNvSpPr>
              <a:spLocks noChangeArrowheads="1"/>
            </p:cNvSpPr>
            <p:nvPr/>
          </p:nvSpPr>
          <p:spPr bwMode="auto">
            <a:xfrm>
              <a:off x="7305029" y="4020573"/>
              <a:ext cx="1863809" cy="605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56" tIns="34276" rIns="68556" bIns="3427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5</a:t>
              </a:r>
              <a:r>
                <a:rPr lang="ru-RU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303</a:t>
              </a:r>
              <a:r>
                <a:rPr lang="ru-RU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 случаев</a:t>
              </a:r>
            </a:p>
          </p:txBody>
        </p:sp>
        <p:sp>
          <p:nvSpPr>
            <p:cNvPr id="16402" name="Rectangle 7"/>
            <p:cNvSpPr>
              <a:spLocks noChangeArrowheads="1"/>
            </p:cNvSpPr>
            <p:nvPr/>
          </p:nvSpPr>
          <p:spPr bwMode="auto">
            <a:xfrm>
              <a:off x="1157687" y="1312931"/>
              <a:ext cx="1312712" cy="605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56" tIns="34276" rIns="68556" bIns="3427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27 047 случаев</a:t>
              </a:r>
            </a:p>
          </p:txBody>
        </p:sp>
        <p:sp>
          <p:nvSpPr>
            <p:cNvPr id="16403" name="Rectangle 9"/>
            <p:cNvSpPr>
              <a:spLocks noChangeArrowheads="1"/>
            </p:cNvSpPr>
            <p:nvPr/>
          </p:nvSpPr>
          <p:spPr bwMode="auto">
            <a:xfrm>
              <a:off x="7502638" y="1371878"/>
              <a:ext cx="1512168" cy="605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56" tIns="34276" rIns="68556" bIns="3427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</a:t>
              </a:r>
              <a:r>
                <a:rPr lang="en-US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6</a:t>
              </a:r>
              <a:r>
                <a:rPr lang="ru-RU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998</a:t>
              </a:r>
              <a:r>
                <a:rPr lang="ru-RU" altLang="ru-RU" sz="11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 случаев</a:t>
              </a:r>
            </a:p>
          </p:txBody>
        </p:sp>
      </p:grpSp>
      <p:graphicFrame>
        <p:nvGraphicFramePr>
          <p:cNvPr id="8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068571"/>
              </p:ext>
            </p:extLst>
          </p:nvPr>
        </p:nvGraphicFramePr>
        <p:xfrm>
          <a:off x="5076056" y="2124927"/>
          <a:ext cx="4082954" cy="3908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676212" y="530236"/>
            <a:ext cx="2227949" cy="4635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4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270,5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нас.</a:t>
            </a:r>
          </a:p>
        </p:txBody>
      </p:sp>
      <p:pic>
        <p:nvPicPr>
          <p:cNvPr id="16393" name="Picture 6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41" y="566796"/>
            <a:ext cx="828783" cy="85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5676212" y="968444"/>
            <a:ext cx="2227949" cy="4393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4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211,0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нас.</a:t>
            </a:r>
          </a:p>
        </p:txBody>
      </p:sp>
      <p:sp>
        <p:nvSpPr>
          <p:cNvPr id="16396" name="TextBox 10"/>
          <p:cNvSpPr txBox="1">
            <a:spLocks noChangeArrowheads="1"/>
          </p:cNvSpPr>
          <p:nvPr/>
        </p:nvSpPr>
        <p:spPr bwMode="auto">
          <a:xfrm>
            <a:off x="5975005" y="1738964"/>
            <a:ext cx="2265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ВОЗ</a:t>
            </a:r>
            <a:endParaRPr lang="ru-RU" alt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176" y="743584"/>
            <a:ext cx="973032" cy="48473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1194384" y="547743"/>
            <a:ext cx="2227949" cy="4635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4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197,9 на 100 тыс. нас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22333" y="541968"/>
            <a:ext cx="2247503" cy="463563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4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28709" y="1016721"/>
            <a:ext cx="2247503" cy="420913"/>
          </a:xfrm>
          <a:prstGeom prst="rect">
            <a:avLst/>
          </a:prstGeom>
          <a:solidFill>
            <a:srgbClr val="C00000">
              <a:alpha val="1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4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94384" y="985951"/>
            <a:ext cx="2227949" cy="4393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4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82,2 на 100 тыс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620" y="642946"/>
            <a:ext cx="2009660" cy="8989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</a:rPr>
              <a:t>ЗАБОЛЕВАЕМОСТЬ</a:t>
            </a:r>
          </a:p>
          <a:p>
            <a:pPr algn="ctr"/>
            <a:endParaRPr lang="ru-RU" sz="1400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</a:rPr>
              <a:t>СМЕРТНОСТЬ</a:t>
            </a:r>
            <a:endParaRPr lang="ru-RU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7839" y="-27384"/>
            <a:ext cx="9145191" cy="3500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pitchFamily="34" charset="0"/>
              </a:rPr>
              <a:t>ПОКАЗАТЕЛИ ЗАБОЛЕВАЕМОСТИ И СМЕРТНОСТИ В КАЗАХСТАНЕ И В СТРАНАХ </a:t>
            </a:r>
            <a:r>
              <a:rPr lang="ru-RU" b="1" dirty="0" err="1">
                <a:solidFill>
                  <a:schemeClr val="bg1"/>
                </a:solidFill>
                <a:cs typeface="Arial" pitchFamily="34" charset="0"/>
              </a:rPr>
              <a:t>ОЭСР</a:t>
            </a:r>
            <a:endParaRPr lang="ru-RU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01249" y="6367183"/>
            <a:ext cx="272622" cy="383953"/>
          </a:xfrm>
        </p:spPr>
        <p:txBody>
          <a:bodyPr/>
          <a:lstStyle/>
          <a:p>
            <a:pPr>
              <a:defRPr/>
            </a:pPr>
            <a:fld id="{F1FFF11A-A01D-4C34-815B-551EFB81339C}" type="slidenum">
              <a:rPr lang="en-US" sz="320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6" y="350088"/>
            <a:ext cx="9147347" cy="6507912"/>
          </a:xfrm>
          <a:prstGeom prst="rect">
            <a:avLst/>
          </a:prstGeom>
        </p:spPr>
      </p:pic>
      <p:sp>
        <p:nvSpPr>
          <p:cNvPr id="23" name="Rounded Rectangle 10"/>
          <p:cNvSpPr/>
          <p:nvPr/>
        </p:nvSpPr>
        <p:spPr>
          <a:xfrm>
            <a:off x="42982" y="6024992"/>
            <a:ext cx="4499991" cy="4870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defTabSz="68564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Возрастная структура – 70% </a:t>
            </a:r>
            <a:endParaRPr lang="ru-RU" sz="1500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defTabSz="68564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- </a:t>
            </a:r>
            <a:r>
              <a:rPr lang="ru-RU" sz="15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это население трудоспособного возраста</a:t>
            </a:r>
          </a:p>
        </p:txBody>
      </p:sp>
      <p:graphicFrame>
        <p:nvGraphicFramePr>
          <p:cNvPr id="5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227892"/>
              </p:ext>
            </p:extLst>
          </p:nvPr>
        </p:nvGraphicFramePr>
        <p:xfrm>
          <a:off x="539552" y="3781791"/>
          <a:ext cx="8418236" cy="2883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7413" name="Группа 2"/>
          <p:cNvGrpSpPr>
            <a:grpSpLocks/>
          </p:cNvGrpSpPr>
          <p:nvPr/>
        </p:nvGrpSpPr>
        <p:grpSpPr bwMode="auto">
          <a:xfrm>
            <a:off x="42982" y="671951"/>
            <a:ext cx="8994350" cy="3070281"/>
            <a:chOff x="123467" y="1268760"/>
            <a:chExt cx="8218614" cy="3867150"/>
          </a:xfrm>
        </p:grpSpPr>
        <p:graphicFrame>
          <p:nvGraphicFramePr>
            <p:cNvPr id="25" name="Диаграмма 2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16440471"/>
                </p:ext>
              </p:extLst>
            </p:nvPr>
          </p:nvGraphicFramePr>
          <p:xfrm>
            <a:off x="123467" y="1268760"/>
            <a:ext cx="3971925" cy="38671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28" name="Диаграмма 2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45871459"/>
                </p:ext>
              </p:extLst>
            </p:nvPr>
          </p:nvGraphicFramePr>
          <p:xfrm>
            <a:off x="3998681" y="1295455"/>
            <a:ext cx="4343400" cy="378142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1397814" y="33987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15 835 </a:t>
            </a:r>
            <a:r>
              <a:rPr lang="ru-RU" dirty="0" smtClean="0">
                <a:solidFill>
                  <a:schemeClr val="tx2"/>
                </a:solidFill>
              </a:rPr>
              <a:t>случаев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72257" y="343056"/>
            <a:ext cx="230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19 860 </a:t>
            </a:r>
            <a:r>
              <a:rPr lang="ru-RU" dirty="0" smtClean="0">
                <a:solidFill>
                  <a:schemeClr val="tx2"/>
                </a:solidFill>
              </a:rPr>
              <a:t>случаев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89807" y="4509120"/>
            <a:ext cx="2846489" cy="2088232"/>
          </a:xfrm>
          <a:prstGeom prst="roundRect">
            <a:avLst/>
          </a:prstGeom>
          <a:solidFill>
            <a:schemeClr val="bg1">
              <a:lumMod val="65000"/>
              <a:alpha val="6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5191" cy="3500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pitchFamily="34" charset="0"/>
              </a:rPr>
              <a:t>ЭПИДЕМИОЛОГИЯ ЗЛОКАЧЕСТВЕННЫХ НОВООБРАЗОВАНИЙ В КАЗАХСТАНЕ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406409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</a:rPr>
              <a:t>Возрастные группы</a:t>
            </a:r>
            <a:endParaRPr lang="ru-RU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01249" y="6367183"/>
            <a:ext cx="272622" cy="383953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064094"/>
            <a:ext cx="7393351" cy="307777"/>
          </a:xfrm>
          <a:prstGeom prst="rect">
            <a:avLst/>
          </a:prstGeom>
          <a:solidFill>
            <a:schemeClr val="tx2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6" y="286399"/>
            <a:ext cx="9147347" cy="571468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10A7E-8098-4D6E-BB9A-609374B40954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870344"/>
              </p:ext>
            </p:extLst>
          </p:nvPr>
        </p:nvGraphicFramePr>
        <p:xfrm>
          <a:off x="4248804" y="4423861"/>
          <a:ext cx="4788023" cy="2317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21762"/>
              </p:ext>
            </p:extLst>
          </p:nvPr>
        </p:nvGraphicFramePr>
        <p:xfrm>
          <a:off x="50891" y="4382776"/>
          <a:ext cx="4375897" cy="2227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364954"/>
              </p:ext>
            </p:extLst>
          </p:nvPr>
        </p:nvGraphicFramePr>
        <p:xfrm>
          <a:off x="-4536" y="286399"/>
          <a:ext cx="47925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047545"/>
              </p:ext>
            </p:extLst>
          </p:nvPr>
        </p:nvGraphicFramePr>
        <p:xfrm>
          <a:off x="4662476" y="286398"/>
          <a:ext cx="4302012" cy="400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0" y="-16618"/>
            <a:ext cx="9145191" cy="3030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pitchFamily="34" charset="0"/>
              </a:rPr>
              <a:t>СТРУКТУРА ЗАБОЛЕВАЕМОСТИ И СМЕРТНОСТИ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686564"/>
            <a:ext cx="1943891" cy="1014244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13368" y="627444"/>
            <a:ext cx="2106258" cy="1001356"/>
          </a:xfrm>
          <a:prstGeom prst="rect">
            <a:avLst/>
          </a:prstGeom>
          <a:solidFill>
            <a:schemeClr val="accent2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Номер слайда 2"/>
          <p:cNvSpPr txBox="1">
            <a:spLocks/>
          </p:cNvSpPr>
          <p:nvPr/>
        </p:nvSpPr>
        <p:spPr>
          <a:xfrm>
            <a:off x="8701249" y="6367183"/>
            <a:ext cx="272622" cy="383953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defPPr>
              <a:defRPr lang="en-US"/>
            </a:defPPr>
            <a:lvl1pPr algn="r" defTabSz="685645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6" y="188640"/>
            <a:ext cx="9147347" cy="5812445"/>
          </a:xfrm>
          <a:prstGeom prst="rect">
            <a:avLst/>
          </a:prstGeom>
        </p:spPr>
      </p:pic>
      <p:sp>
        <p:nvSpPr>
          <p:cNvPr id="10" name="Стрелка вниз 9"/>
          <p:cNvSpPr/>
          <p:nvPr/>
        </p:nvSpPr>
        <p:spPr>
          <a:xfrm>
            <a:off x="3197016" y="5380881"/>
            <a:ext cx="2078423" cy="1021950"/>
          </a:xfrm>
          <a:prstGeom prst="downArrow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7147"/>
            <a:ext cx="8827471" cy="652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Внедрены </a:t>
            </a: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скрининги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рак: </a:t>
            </a:r>
          </a:p>
          <a:p>
            <a:pPr algn="ctr">
              <a:lnSpc>
                <a:spcPts val="1500"/>
              </a:lnSpc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Молочной железы, шейки матки, пищевода и желудка, печени, </a:t>
            </a: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колоректального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рака и простаты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-15760"/>
            <a:ext cx="9145191" cy="3275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ПРОГРАММА РАЗВИТИЯ ОНКОЛОГИЧЕСКОЙ ПОМОЩИ В РК НА 2012-2016 ГОДЫ</a:t>
            </a:r>
            <a:endParaRPr lang="ru-RU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0344" y="1129283"/>
            <a:ext cx="9144000" cy="672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Организованы смотровые кабинеты для мужчин и женщин:</a:t>
            </a:r>
          </a:p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539 до 1284 кабинетов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4536" y="1802164"/>
            <a:ext cx="9144000" cy="652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 5 высоко-специализированных центров радиационной онкологии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0660" y="2428584"/>
            <a:ext cx="9144000" cy="6985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 список </a:t>
            </a: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химио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таргетной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терапии </a:t>
            </a:r>
          </a:p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20,1 </a:t>
            </a: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млрд.Тнг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 87 препаратов (15 </a:t>
            </a: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Таргетных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" y="3103548"/>
            <a:ext cx="9144000" cy="6777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Организованы лаборатории </a:t>
            </a: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иммуногистохимии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6 </a:t>
            </a: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онкоцентрах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18955" y="4404933"/>
            <a:ext cx="9144000" cy="64300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Организован и расширен коечный фонд для оказания паллиативной помощи с 215 до 408 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779232"/>
            <a:ext cx="927567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16" indent="-257116" defTabSz="68564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ВЫПОЛНЕННЫЕ ИНДИКАТОРЫ: 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542997" indent="-142894" defTabSz="68564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снижение смертности с 101,5 в 2011 г. до 84,9 в 2016 г. на 100 тыс. нас.</a:t>
            </a:r>
          </a:p>
          <a:p>
            <a:pPr marL="542997" indent="-142894" defTabSz="68564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увеличена диагностика </a:t>
            </a: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I-II</a:t>
            </a:r>
            <a:r>
              <a:rPr lang="ru-RU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kk-KZ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стадий - </a:t>
            </a:r>
            <a:r>
              <a:rPr lang="ru-RU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49,0% в 2011 г. до 58,9% в 2016 г.</a:t>
            </a:r>
          </a:p>
        </p:txBody>
      </p:sp>
      <p:sp>
        <p:nvSpPr>
          <p:cNvPr id="20" name="Овал 19"/>
          <p:cNvSpPr/>
          <p:nvPr/>
        </p:nvSpPr>
        <p:spPr>
          <a:xfrm>
            <a:off x="539552" y="6246544"/>
            <a:ext cx="108026" cy="108026"/>
          </a:xfrm>
          <a:prstGeom prst="ellipse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23" name="Овал 22"/>
          <p:cNvSpPr/>
          <p:nvPr/>
        </p:nvSpPr>
        <p:spPr>
          <a:xfrm>
            <a:off x="539552" y="6558970"/>
            <a:ext cx="108026" cy="108026"/>
          </a:xfrm>
          <a:prstGeom prst="ellipse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/>
          </a:p>
        </p:txBody>
      </p:sp>
      <p:sp>
        <p:nvSpPr>
          <p:cNvPr id="27" name="Прямоугольник 26"/>
          <p:cNvSpPr/>
          <p:nvPr/>
        </p:nvSpPr>
        <p:spPr>
          <a:xfrm>
            <a:off x="-10660" y="3746502"/>
            <a:ext cx="9144000" cy="689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Онкоцентры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оснащены диагностическим оборудованием: </a:t>
            </a:r>
            <a:endParaRPr lang="en-US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500"/>
              </a:lnSpc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kk-K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6, </a:t>
            </a:r>
            <a:r>
              <a:rPr lang="kk-KZ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МРТ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3, </a:t>
            </a:r>
            <a:r>
              <a:rPr lang="ru-RU" sz="1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УЗИ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16, эндоскопическое оборудование - 16 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-18955" y="5047939"/>
            <a:ext cx="9144000" cy="6311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Введены должности психологов и социальных работников в онкологических центрах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Номер слайда 2"/>
          <p:cNvSpPr txBox="1">
            <a:spLocks/>
          </p:cNvSpPr>
          <p:nvPr/>
        </p:nvSpPr>
        <p:spPr>
          <a:xfrm>
            <a:off x="8701249" y="6367183"/>
            <a:ext cx="272622" cy="383953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defPPr>
              <a:defRPr lang="en-US"/>
            </a:defPPr>
            <a:lvl1pPr algn="r" defTabSz="685645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-6845" y="470915"/>
            <a:ext cx="326874" cy="6728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-6845" y="1143453"/>
            <a:ext cx="326874" cy="6728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6845" y="1810189"/>
            <a:ext cx="326874" cy="6183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-6845" y="2428584"/>
            <a:ext cx="326874" cy="6725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-14159" y="3087208"/>
            <a:ext cx="326874" cy="6728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-14159" y="3759746"/>
            <a:ext cx="326874" cy="6728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-14159" y="4426482"/>
            <a:ext cx="326874" cy="6183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-14159" y="5044877"/>
            <a:ext cx="326874" cy="6725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6" y="292384"/>
            <a:ext cx="9147347" cy="5708701"/>
          </a:xfrm>
          <a:prstGeom prst="rect">
            <a:avLst/>
          </a:prstGeom>
        </p:spPr>
      </p:pic>
      <p:sp>
        <p:nvSpPr>
          <p:cNvPr id="10" name="Стрелка вниз 9"/>
          <p:cNvSpPr/>
          <p:nvPr/>
        </p:nvSpPr>
        <p:spPr>
          <a:xfrm>
            <a:off x="2615193" y="292384"/>
            <a:ext cx="3281085" cy="6454540"/>
          </a:xfrm>
          <a:prstGeom prst="downArrow">
            <a:avLst/>
          </a:prstGeom>
          <a:solidFill>
            <a:schemeClr val="accent2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727202"/>
            <a:ext cx="9144000" cy="7317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Остается низким, показатель ранней диагностики онкологических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(РК – 23%, </a:t>
            </a:r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ОЭСР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80%) 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5728" y="-10633"/>
            <a:ext cx="9145191" cy="3030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ПРОГРАММА РАЗВИТИЯ ОНКОЛОГИЧЕСКОЙ ПОМОЩИ В РК НА 2012-2016 ГОДЫ</a:t>
            </a:r>
            <a:endParaRPr lang="ru-RU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513" y="1504875"/>
            <a:ext cx="9144000" cy="7317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процент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охвата населения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программами скрининга (25%)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2293616"/>
            <a:ext cx="9144000" cy="7317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Недостаточный доступ к высоко-технологическим методам </a:t>
            </a:r>
            <a:endParaRPr lang="ru-R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диагностики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инновационному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лечению – 69% 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7402" y="3876249"/>
            <a:ext cx="9148538" cy="7351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16" indent="-257116" algn="ctr" defTabSz="68564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Дефицит кадров онкологов (46%)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3087927"/>
            <a:ext cx="9144000" cy="7317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полноценный электронный регистр онкологических больных,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PACKS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систем и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МИС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8156" y="311788"/>
            <a:ext cx="1515158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64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/>
                </a:solidFill>
                <a:latin typeface="+mj-lt"/>
                <a:cs typeface="Calibri Light" panose="020F0302020204030204" pitchFamily="34" charset="0"/>
              </a:rPr>
              <a:t>ПРОБЛЕМЫ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386" y="4592752"/>
            <a:ext cx="9133735" cy="726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64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Не достигнуто увеличение удельного веса 5 летней выживаемости </a:t>
            </a:r>
            <a:endParaRPr lang="ru-RU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 defTabSz="68564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больных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со злокачественными новообразованиями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014" y="5508867"/>
            <a:ext cx="980692" cy="488550"/>
          </a:xfrm>
          <a:prstGeom prst="rect">
            <a:avLst/>
          </a:prstGeom>
        </p:spPr>
      </p:pic>
      <p:pic>
        <p:nvPicPr>
          <p:cNvPr id="27" name="Picture 6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657" y="5297291"/>
            <a:ext cx="828783" cy="85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9376" y="5381392"/>
            <a:ext cx="6010410" cy="369842"/>
          </a:xfrm>
          <a:prstGeom prst="rect">
            <a:avLst/>
          </a:prstGeom>
          <a:solidFill>
            <a:schemeClr val="bg1">
              <a:lumMod val="6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09376" y="5825295"/>
            <a:ext cx="6010410" cy="369842"/>
          </a:xfrm>
          <a:prstGeom prst="rect">
            <a:avLst/>
          </a:prstGeom>
          <a:solidFill>
            <a:schemeClr val="bg1">
              <a:lumMod val="6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0332" y="5434913"/>
            <a:ext cx="303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РАК МОЛОЧНОЙ ЖЕЛЕЗЫ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1574" y="5855281"/>
            <a:ext cx="299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accent2"/>
                </a:solidFill>
              </a:rPr>
              <a:t>КОЛОРЕКТАЛЬНЫЙ</a:t>
            </a:r>
            <a:r>
              <a:rPr lang="ru-RU" dirty="0" smtClean="0">
                <a:solidFill>
                  <a:schemeClr val="accent2"/>
                </a:solidFill>
              </a:rPr>
              <a:t> РАК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03648" y="5825295"/>
            <a:ext cx="1255101" cy="3698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43,0 %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03648" y="5378060"/>
            <a:ext cx="1255101" cy="37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51,0 %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175281" y="5825295"/>
            <a:ext cx="1255101" cy="3698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63,5 %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175281" y="5380885"/>
            <a:ext cx="1255101" cy="37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83,1 %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03648" y="6268602"/>
            <a:ext cx="6010410" cy="369842"/>
          </a:xfrm>
          <a:prstGeom prst="rect">
            <a:avLst/>
          </a:prstGeom>
          <a:solidFill>
            <a:schemeClr val="bg1">
              <a:lumMod val="6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19872" y="6290829"/>
            <a:ext cx="299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РАК ШЕЙКИ МАТКИ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397920" y="6268602"/>
            <a:ext cx="1255101" cy="3698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51,9 %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169553" y="6268602"/>
            <a:ext cx="1255101" cy="3698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 85,0 %</a:t>
            </a:r>
            <a:endParaRPr lang="ru-RU" dirty="0"/>
          </a:p>
        </p:txBody>
      </p:sp>
      <p:sp>
        <p:nvSpPr>
          <p:cNvPr id="38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Номер слайда 2"/>
          <p:cNvSpPr txBox="1">
            <a:spLocks/>
          </p:cNvSpPr>
          <p:nvPr/>
        </p:nvSpPr>
        <p:spPr>
          <a:xfrm>
            <a:off x="8714311" y="6417266"/>
            <a:ext cx="272622" cy="383953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defPPr>
              <a:defRPr lang="en-US"/>
            </a:defPPr>
            <a:lvl1pPr algn="r" defTabSz="685645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kk-KZ" sz="3200" dirty="0" smtClean="0">
                <a:solidFill>
                  <a:schemeClr val="bg1"/>
                </a:solidFill>
              </a:rPr>
              <a:t>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732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6" y="360691"/>
            <a:ext cx="9147347" cy="5640394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0" y="-10324"/>
            <a:ext cx="9145191" cy="371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> Проект Комплексного Плана развития  онкологической помощи в Казахстане на 2018-2022 гг.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9840" y="768741"/>
            <a:ext cx="982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ЦЕЛЬ: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7620" y="791825"/>
            <a:ext cx="851035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100" b="1" dirty="0">
                <a:solidFill>
                  <a:srgbClr val="002060"/>
                </a:solidFill>
                <a:latin typeface="+mj-lt"/>
              </a:rPr>
              <a:t>СНИЖЕНИЕ БРЕМЕНИ ЗЛОКАЧЕСТВЕННЫХ НОВООБРАЗОВАНИЙ</a:t>
            </a:r>
            <a:endParaRPr lang="ru-RU" sz="21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2" name="Объект 2"/>
          <p:cNvSpPr>
            <a:spLocks noGrp="1"/>
          </p:cNvSpPr>
          <p:nvPr>
            <p:ph idx="1"/>
          </p:nvPr>
        </p:nvSpPr>
        <p:spPr>
          <a:xfrm>
            <a:off x="0" y="2514195"/>
            <a:ext cx="2055278" cy="1764330"/>
          </a:xfrm>
          <a:prstGeom prst="homePlate">
            <a:avLst>
              <a:gd name="adj" fmla="val 17908"/>
            </a:avLst>
          </a:prstGeom>
          <a:solidFill>
            <a:schemeClr val="accent2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defTabSz="1257300">
              <a:buNone/>
            </a:pPr>
            <a:r>
              <a:rPr lang="ru-RU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  <a:r>
              <a:rPr lang="ru-RU" sz="2000" b="1" dirty="0">
                <a:solidFill>
                  <a:schemeClr val="bg1"/>
                </a:solidFill>
              </a:rPr>
              <a:t> НАПРАВЛЕНИЯ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654863" y="1484784"/>
            <a:ext cx="6341148" cy="782796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41153">
              <a:lnSpc>
                <a:spcPct val="200000"/>
              </a:lnSpc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И УПРАВЛЕНИЕ ФАКТОРАМИ РИСКА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269000" y="2492896"/>
            <a:ext cx="321513" cy="782796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ru-RU" sz="162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265826" y="1484784"/>
            <a:ext cx="321513" cy="782796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ru-RU" sz="162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654863" y="2492896"/>
            <a:ext cx="6341148" cy="782796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defTabSz="685891">
              <a:lnSpc>
                <a:spcPct val="200000"/>
              </a:lnSpc>
              <a:defRPr/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ВЫСОКОЭФФЕКТИВНАЯ РАННЯЯ ДИАГНОСТИКА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54864" y="3489159"/>
            <a:ext cx="6341148" cy="789366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41153">
              <a:lnSpc>
                <a:spcPct val="200000"/>
              </a:lnSpc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ИНТЕГРИРОВАННОЙ МОДЕЛИ ОКАЗАНИЯ ОНКОЛОГИЧЕСКОЙ ПОМОЩИ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677919" y="4437112"/>
            <a:ext cx="6341148" cy="735852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41153">
              <a:lnSpc>
                <a:spcPct val="200000"/>
              </a:lnSpc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КАДРОВОГО ПОТЕНЦИАЛА И НАУКИ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269117" y="4463344"/>
            <a:ext cx="321513" cy="709620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ru-RU" sz="162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269117" y="3509231"/>
            <a:ext cx="327604" cy="764852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ru-RU" sz="162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6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Номер слайда 2"/>
          <p:cNvSpPr txBox="1">
            <a:spLocks/>
          </p:cNvSpPr>
          <p:nvPr/>
        </p:nvSpPr>
        <p:spPr>
          <a:xfrm>
            <a:off x="8714311" y="6417266"/>
            <a:ext cx="272622" cy="383953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defPPr>
              <a:defRPr lang="en-US"/>
            </a:defPPr>
            <a:lvl1pPr algn="r" defTabSz="685645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kk-KZ" sz="3200" dirty="0">
                <a:solidFill>
                  <a:schemeClr val="bg1"/>
                </a:solidFill>
              </a:rPr>
              <a:t>8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1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919" y="103511"/>
            <a:ext cx="8966164" cy="425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9" tIns="34294" rIns="68589" bIns="342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34475" y="127210"/>
            <a:ext cx="8878382" cy="392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56" tIns="34276" rIns="68556" bIns="34276">
            <a:spAutoFit/>
          </a:bodyPr>
          <a:lstStyle/>
          <a:p>
            <a:pPr defTabSz="685645" eaLnBrk="0" hangingPunct="0">
              <a:defRPr/>
            </a:pPr>
            <a:r>
              <a:rPr lang="ru-RU" altLang="ru-RU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</a:t>
            </a:r>
            <a:r>
              <a:rPr lang="ru-RU" altLang="ru-RU" sz="2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21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ПРОФИЛАКТИКА И УПРАВЛЕНИЕ ФАКТОРАМИ РИСКА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5419" y="956258"/>
            <a:ext cx="83715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Повышение осведомленности населения о факторах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риска</a:t>
            </a:r>
          </a:p>
          <a:p>
            <a:pPr algn="just" defTabSz="685645" fontAlgn="auto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defRPr/>
            </a:pPr>
            <a:endParaRPr 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kk-KZ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Профилактика онкологических </a:t>
            </a:r>
            <a:r>
              <a:rPr lang="kk-KZ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заболеваний, вызванных инфекциями вируса гепатита «В»,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и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вируса </a:t>
            </a:r>
            <a:r>
              <a:rPr lang="en-US" dirty="0" err="1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HPV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бактерии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Helicobacter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Pylori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kk-KZ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Мониторинг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 снижению влияния канцерогенной нагрузки на объекты окружающей среды (воздух, вода, почва, продукты питания),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на рабочем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месте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Включение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в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программы образования для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детей и подростков, учителей и воспитателей рекомендаций Европейского кодекса борьбы против рака </a:t>
            </a: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Расширить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и обеспечить охват целевых групп до 70% при проведении </a:t>
            </a:r>
            <a:r>
              <a:rPr lang="ru-RU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скрининговых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исследований (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</a:rPr>
              <a:t>РШМ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</a:rPr>
              <a:t>РМЖ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</a:rPr>
              <a:t>КРР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kk-KZ" dirty="0" smtClean="0">
                <a:solidFill>
                  <a:schemeClr val="tx2"/>
                </a:solidFill>
                <a:latin typeface="Arial" panose="020B0604020202020204" pitchFamily="34" charset="0"/>
              </a:rPr>
              <a:t>Оснащение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ПМСП цифровыми </a:t>
            </a:r>
            <a:r>
              <a:rPr lang="ru-RU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маммографами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 (65% устаревшее оборудование)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0" y="850880"/>
            <a:ext cx="9123498" cy="633904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-333" y="2346916"/>
            <a:ext cx="9123831" cy="866060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0" y="4164209"/>
            <a:ext cx="9127228" cy="792088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55" name="Пятиугольник 54"/>
          <p:cNvSpPr/>
          <p:nvPr/>
        </p:nvSpPr>
        <p:spPr>
          <a:xfrm>
            <a:off x="0" y="1015962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1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6" name="Пятиугольник 55"/>
          <p:cNvSpPr/>
          <p:nvPr/>
        </p:nvSpPr>
        <p:spPr>
          <a:xfrm>
            <a:off x="-333" y="1681439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2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7" name="Пятиугольник 56"/>
          <p:cNvSpPr/>
          <p:nvPr/>
        </p:nvSpPr>
        <p:spPr>
          <a:xfrm>
            <a:off x="0" y="2612259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/>
              <a:t>3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8" name="Пятиугольник 57"/>
          <p:cNvSpPr/>
          <p:nvPr/>
        </p:nvSpPr>
        <p:spPr>
          <a:xfrm>
            <a:off x="0" y="4428748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/>
              <a:t>5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9" name="Пятиугольник 58"/>
          <p:cNvSpPr/>
          <p:nvPr/>
        </p:nvSpPr>
        <p:spPr>
          <a:xfrm>
            <a:off x="-24660" y="3563492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4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60" name="Пятиугольник 59"/>
          <p:cNvSpPr/>
          <p:nvPr/>
        </p:nvSpPr>
        <p:spPr>
          <a:xfrm>
            <a:off x="0" y="5284220"/>
            <a:ext cx="539552" cy="30373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/>
              <a:t>6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63" name="Овал 8"/>
          <p:cNvSpPr/>
          <p:nvPr/>
        </p:nvSpPr>
        <p:spPr>
          <a:xfrm>
            <a:off x="8220935" y="6075405"/>
            <a:ext cx="927886" cy="782665"/>
          </a:xfrm>
          <a:custGeom>
            <a:avLst/>
            <a:gdLst>
              <a:gd name="connsiteX0" fmla="*/ 0 w 1912788"/>
              <a:gd name="connsiteY0" fmla="*/ 756084 h 1512168"/>
              <a:gd name="connsiteX1" fmla="*/ 956394 w 1912788"/>
              <a:gd name="connsiteY1" fmla="*/ 0 h 1512168"/>
              <a:gd name="connsiteX2" fmla="*/ 1912788 w 1912788"/>
              <a:gd name="connsiteY2" fmla="*/ 756084 h 1512168"/>
              <a:gd name="connsiteX3" fmla="*/ 956394 w 1912788"/>
              <a:gd name="connsiteY3" fmla="*/ 1512168 h 1512168"/>
              <a:gd name="connsiteX4" fmla="*/ 0 w 1912788"/>
              <a:gd name="connsiteY4" fmla="*/ 756084 h 1512168"/>
              <a:gd name="connsiteX0" fmla="*/ 1218 w 1914006"/>
              <a:gd name="connsiteY0" fmla="*/ 756084 h 950400"/>
              <a:gd name="connsiteX1" fmla="*/ 957612 w 1914006"/>
              <a:gd name="connsiteY1" fmla="*/ 0 h 950400"/>
              <a:gd name="connsiteX2" fmla="*/ 1914006 w 1914006"/>
              <a:gd name="connsiteY2" fmla="*/ 756084 h 950400"/>
              <a:gd name="connsiteX3" fmla="*/ 817912 w 1914006"/>
              <a:gd name="connsiteY3" fmla="*/ 788268 h 950400"/>
              <a:gd name="connsiteX4" fmla="*/ 1218 w 1914006"/>
              <a:gd name="connsiteY4" fmla="*/ 756084 h 950400"/>
              <a:gd name="connsiteX0" fmla="*/ 701 w 1913489"/>
              <a:gd name="connsiteY0" fmla="*/ 756084 h 995062"/>
              <a:gd name="connsiteX1" fmla="*/ 957095 w 1913489"/>
              <a:gd name="connsiteY1" fmla="*/ 0 h 995062"/>
              <a:gd name="connsiteX2" fmla="*/ 1913489 w 1913489"/>
              <a:gd name="connsiteY2" fmla="*/ 756084 h 995062"/>
              <a:gd name="connsiteX3" fmla="*/ 817395 w 1913489"/>
              <a:gd name="connsiteY3" fmla="*/ 788268 h 995062"/>
              <a:gd name="connsiteX4" fmla="*/ 701 w 1913489"/>
              <a:gd name="connsiteY4" fmla="*/ 756084 h 995062"/>
              <a:gd name="connsiteX0" fmla="*/ 795 w 1913583"/>
              <a:gd name="connsiteY0" fmla="*/ 756084 h 950400"/>
              <a:gd name="connsiteX1" fmla="*/ 957189 w 1913583"/>
              <a:gd name="connsiteY1" fmla="*/ 0 h 950400"/>
              <a:gd name="connsiteX2" fmla="*/ 1913583 w 1913583"/>
              <a:gd name="connsiteY2" fmla="*/ 756084 h 950400"/>
              <a:gd name="connsiteX3" fmla="*/ 817489 w 1913583"/>
              <a:gd name="connsiteY3" fmla="*/ 788268 h 950400"/>
              <a:gd name="connsiteX4" fmla="*/ 795 w 191358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755 w 1913543"/>
              <a:gd name="connsiteY0" fmla="*/ 756084 h 950400"/>
              <a:gd name="connsiteX1" fmla="*/ 957149 w 1913543"/>
              <a:gd name="connsiteY1" fmla="*/ 0 h 950400"/>
              <a:gd name="connsiteX2" fmla="*/ 1913543 w 1913543"/>
              <a:gd name="connsiteY2" fmla="*/ 756084 h 950400"/>
              <a:gd name="connsiteX3" fmla="*/ 817449 w 1913543"/>
              <a:gd name="connsiteY3" fmla="*/ 788268 h 950400"/>
              <a:gd name="connsiteX4" fmla="*/ 755 w 1913543"/>
              <a:gd name="connsiteY4" fmla="*/ 756084 h 950400"/>
              <a:gd name="connsiteX0" fmla="*/ 569 w 1913357"/>
              <a:gd name="connsiteY0" fmla="*/ 756084 h 950400"/>
              <a:gd name="connsiteX1" fmla="*/ 956963 w 1913357"/>
              <a:gd name="connsiteY1" fmla="*/ 0 h 950400"/>
              <a:gd name="connsiteX2" fmla="*/ 1913357 w 1913357"/>
              <a:gd name="connsiteY2" fmla="*/ 756084 h 950400"/>
              <a:gd name="connsiteX3" fmla="*/ 817263 w 1913357"/>
              <a:gd name="connsiteY3" fmla="*/ 788268 h 950400"/>
              <a:gd name="connsiteX4" fmla="*/ 569 w 1913357"/>
              <a:gd name="connsiteY4" fmla="*/ 756084 h 950400"/>
              <a:gd name="connsiteX0" fmla="*/ 565 w 1916528"/>
              <a:gd name="connsiteY0" fmla="*/ 787894 h 949194"/>
              <a:gd name="connsiteX1" fmla="*/ 960134 w 1916528"/>
              <a:gd name="connsiteY1" fmla="*/ 60 h 949194"/>
              <a:gd name="connsiteX2" fmla="*/ 1916528 w 1916528"/>
              <a:gd name="connsiteY2" fmla="*/ 756144 h 949194"/>
              <a:gd name="connsiteX3" fmla="*/ 820434 w 1916528"/>
              <a:gd name="connsiteY3" fmla="*/ 788328 h 949194"/>
              <a:gd name="connsiteX4" fmla="*/ 565 w 1916528"/>
              <a:gd name="connsiteY4" fmla="*/ 787894 h 949194"/>
              <a:gd name="connsiteX0" fmla="*/ 382 w 1916345"/>
              <a:gd name="connsiteY0" fmla="*/ 772023 h 933323"/>
              <a:gd name="connsiteX1" fmla="*/ 918676 w 1916345"/>
              <a:gd name="connsiteY1" fmla="*/ 64 h 933323"/>
              <a:gd name="connsiteX2" fmla="*/ 1916345 w 1916345"/>
              <a:gd name="connsiteY2" fmla="*/ 740273 h 933323"/>
              <a:gd name="connsiteX3" fmla="*/ 820251 w 1916345"/>
              <a:gd name="connsiteY3" fmla="*/ 772457 h 933323"/>
              <a:gd name="connsiteX4" fmla="*/ 382 w 1916345"/>
              <a:gd name="connsiteY4" fmla="*/ 772023 h 933323"/>
              <a:gd name="connsiteX0" fmla="*/ 382 w 1916345"/>
              <a:gd name="connsiteY0" fmla="*/ 793540 h 954840"/>
              <a:gd name="connsiteX1" fmla="*/ 918676 w 1916345"/>
              <a:gd name="connsiteY1" fmla="*/ 21581 h 954840"/>
              <a:gd name="connsiteX2" fmla="*/ 1916345 w 1916345"/>
              <a:gd name="connsiteY2" fmla="*/ 761790 h 954840"/>
              <a:gd name="connsiteX3" fmla="*/ 820251 w 1916345"/>
              <a:gd name="connsiteY3" fmla="*/ 793974 h 954840"/>
              <a:gd name="connsiteX4" fmla="*/ 382 w 1916345"/>
              <a:gd name="connsiteY4" fmla="*/ 793540 h 954840"/>
              <a:gd name="connsiteX0" fmla="*/ 11507 w 1927470"/>
              <a:gd name="connsiteY0" fmla="*/ 793540 h 954840"/>
              <a:gd name="connsiteX1" fmla="*/ 929801 w 1927470"/>
              <a:gd name="connsiteY1" fmla="*/ 21581 h 954840"/>
              <a:gd name="connsiteX2" fmla="*/ 1927470 w 1927470"/>
              <a:gd name="connsiteY2" fmla="*/ 761790 h 954840"/>
              <a:gd name="connsiteX3" fmla="*/ 831376 w 1927470"/>
              <a:gd name="connsiteY3" fmla="*/ 793974 h 954840"/>
              <a:gd name="connsiteX4" fmla="*/ 11507 w 1927470"/>
              <a:gd name="connsiteY4" fmla="*/ 793540 h 954840"/>
              <a:gd name="connsiteX0" fmla="*/ 6948 w 1922911"/>
              <a:gd name="connsiteY0" fmla="*/ 793540 h 954840"/>
              <a:gd name="connsiteX1" fmla="*/ 925242 w 1922911"/>
              <a:gd name="connsiteY1" fmla="*/ 21581 h 954840"/>
              <a:gd name="connsiteX2" fmla="*/ 1922911 w 1922911"/>
              <a:gd name="connsiteY2" fmla="*/ 761790 h 954840"/>
              <a:gd name="connsiteX3" fmla="*/ 826817 w 1922911"/>
              <a:gd name="connsiteY3" fmla="*/ 793974 h 954840"/>
              <a:gd name="connsiteX4" fmla="*/ 6948 w 1922911"/>
              <a:gd name="connsiteY4" fmla="*/ 793540 h 954840"/>
              <a:gd name="connsiteX0" fmla="*/ 72075 w 1988038"/>
              <a:gd name="connsiteY0" fmla="*/ 793540 h 1031259"/>
              <a:gd name="connsiteX1" fmla="*/ 990369 w 1988038"/>
              <a:gd name="connsiteY1" fmla="*/ 21581 h 1031259"/>
              <a:gd name="connsiteX2" fmla="*/ 1988038 w 1988038"/>
              <a:gd name="connsiteY2" fmla="*/ 761790 h 1031259"/>
              <a:gd name="connsiteX3" fmla="*/ 891944 w 1988038"/>
              <a:gd name="connsiteY3" fmla="*/ 793974 h 1031259"/>
              <a:gd name="connsiteX4" fmla="*/ 72075 w 1988038"/>
              <a:gd name="connsiteY4" fmla="*/ 793540 h 1031259"/>
              <a:gd name="connsiteX0" fmla="*/ 72075 w 1988038"/>
              <a:gd name="connsiteY0" fmla="*/ 797087 h 1034806"/>
              <a:gd name="connsiteX1" fmla="*/ 990369 w 1988038"/>
              <a:gd name="connsiteY1" fmla="*/ 25128 h 1034806"/>
              <a:gd name="connsiteX2" fmla="*/ 1988038 w 1988038"/>
              <a:gd name="connsiteY2" fmla="*/ 765337 h 1034806"/>
              <a:gd name="connsiteX3" fmla="*/ 891944 w 1988038"/>
              <a:gd name="connsiteY3" fmla="*/ 797521 h 1034806"/>
              <a:gd name="connsiteX4" fmla="*/ 72075 w 1988038"/>
              <a:gd name="connsiteY4" fmla="*/ 797087 h 1034806"/>
              <a:gd name="connsiteX0" fmla="*/ 72075 w 1988038"/>
              <a:gd name="connsiteY0" fmla="*/ 772023 h 1009742"/>
              <a:gd name="connsiteX1" fmla="*/ 990369 w 1988038"/>
              <a:gd name="connsiteY1" fmla="*/ 64 h 1009742"/>
              <a:gd name="connsiteX2" fmla="*/ 1988038 w 1988038"/>
              <a:gd name="connsiteY2" fmla="*/ 740273 h 1009742"/>
              <a:gd name="connsiteX3" fmla="*/ 891944 w 1988038"/>
              <a:gd name="connsiteY3" fmla="*/ 772457 h 1009742"/>
              <a:gd name="connsiteX4" fmla="*/ 72075 w 1988038"/>
              <a:gd name="connsiteY4" fmla="*/ 772023 h 1009742"/>
              <a:gd name="connsiteX0" fmla="*/ 62742 w 1045198"/>
              <a:gd name="connsiteY0" fmla="*/ 776919 h 1021912"/>
              <a:gd name="connsiteX1" fmla="*/ 981036 w 1045198"/>
              <a:gd name="connsiteY1" fmla="*/ 4960 h 1021912"/>
              <a:gd name="connsiteX2" fmla="*/ 969055 w 1045198"/>
              <a:gd name="connsiteY2" fmla="*/ 554669 h 1021912"/>
              <a:gd name="connsiteX3" fmla="*/ 882611 w 1045198"/>
              <a:gd name="connsiteY3" fmla="*/ 777353 h 1021912"/>
              <a:gd name="connsiteX4" fmla="*/ 62742 w 1045198"/>
              <a:gd name="connsiteY4" fmla="*/ 776919 h 1021912"/>
              <a:gd name="connsiteX0" fmla="*/ 62876 w 1050775"/>
              <a:gd name="connsiteY0" fmla="*/ 776378 h 1021000"/>
              <a:gd name="connsiteX1" fmla="*/ 981170 w 1050775"/>
              <a:gd name="connsiteY1" fmla="*/ 4419 h 1021000"/>
              <a:gd name="connsiteX2" fmla="*/ 985857 w 1050775"/>
              <a:gd name="connsiteY2" fmla="*/ 563653 h 1021000"/>
              <a:gd name="connsiteX3" fmla="*/ 882745 w 1050775"/>
              <a:gd name="connsiteY3" fmla="*/ 776812 h 1021000"/>
              <a:gd name="connsiteX4" fmla="*/ 62876 w 1050775"/>
              <a:gd name="connsiteY4" fmla="*/ 776378 h 1021000"/>
              <a:gd name="connsiteX0" fmla="*/ 62876 w 1059239"/>
              <a:gd name="connsiteY0" fmla="*/ 776378 h 1021000"/>
              <a:gd name="connsiteX1" fmla="*/ 981170 w 1059239"/>
              <a:gd name="connsiteY1" fmla="*/ 4419 h 1021000"/>
              <a:gd name="connsiteX2" fmla="*/ 985857 w 1059239"/>
              <a:gd name="connsiteY2" fmla="*/ 563653 h 1021000"/>
              <a:gd name="connsiteX3" fmla="*/ 882745 w 1059239"/>
              <a:gd name="connsiteY3" fmla="*/ 776812 h 1021000"/>
              <a:gd name="connsiteX4" fmla="*/ 62876 w 1059239"/>
              <a:gd name="connsiteY4" fmla="*/ 776378 h 1021000"/>
              <a:gd name="connsiteX0" fmla="*/ 62876 w 993865"/>
              <a:gd name="connsiteY0" fmla="*/ 772060 h 1016682"/>
              <a:gd name="connsiteX1" fmla="*/ 981170 w 993865"/>
              <a:gd name="connsiteY1" fmla="*/ 101 h 1016682"/>
              <a:gd name="connsiteX2" fmla="*/ 985857 w 993865"/>
              <a:gd name="connsiteY2" fmla="*/ 559335 h 1016682"/>
              <a:gd name="connsiteX3" fmla="*/ 882745 w 993865"/>
              <a:gd name="connsiteY3" fmla="*/ 772494 h 1016682"/>
              <a:gd name="connsiteX4" fmla="*/ 62876 w 993865"/>
              <a:gd name="connsiteY4" fmla="*/ 772060 h 1016682"/>
              <a:gd name="connsiteX0" fmla="*/ 0 w 927762"/>
              <a:gd name="connsiteY0" fmla="*/ 772060 h 798096"/>
              <a:gd name="connsiteX1" fmla="*/ 918294 w 927762"/>
              <a:gd name="connsiteY1" fmla="*/ 101 h 798096"/>
              <a:gd name="connsiteX2" fmla="*/ 922981 w 927762"/>
              <a:gd name="connsiteY2" fmla="*/ 559335 h 798096"/>
              <a:gd name="connsiteX3" fmla="*/ 0 w 927762"/>
              <a:gd name="connsiteY3" fmla="*/ 772060 h 798096"/>
              <a:gd name="connsiteX0" fmla="*/ 0 w 987899"/>
              <a:gd name="connsiteY0" fmla="*/ 771960 h 870706"/>
              <a:gd name="connsiteX1" fmla="*/ 918294 w 987899"/>
              <a:gd name="connsiteY1" fmla="*/ 1 h 870706"/>
              <a:gd name="connsiteX2" fmla="*/ 922981 w 987899"/>
              <a:gd name="connsiteY2" fmla="*/ 775929 h 870706"/>
              <a:gd name="connsiteX3" fmla="*/ 0 w 987899"/>
              <a:gd name="connsiteY3" fmla="*/ 771960 h 870706"/>
              <a:gd name="connsiteX0" fmla="*/ 0 w 1019008"/>
              <a:gd name="connsiteY0" fmla="*/ 810194 h 908940"/>
              <a:gd name="connsiteX1" fmla="*/ 918294 w 1019008"/>
              <a:gd name="connsiteY1" fmla="*/ 38235 h 908940"/>
              <a:gd name="connsiteX2" fmla="*/ 989732 w 1019008"/>
              <a:gd name="connsiteY2" fmla="*/ 189495 h 908940"/>
              <a:gd name="connsiteX3" fmla="*/ 922981 w 1019008"/>
              <a:gd name="connsiteY3" fmla="*/ 814163 h 908940"/>
              <a:gd name="connsiteX4" fmla="*/ 0 w 1019008"/>
              <a:gd name="connsiteY4" fmla="*/ 810194 h 908940"/>
              <a:gd name="connsiteX0" fmla="*/ 0 w 997749"/>
              <a:gd name="connsiteY0" fmla="*/ 805430 h 904176"/>
              <a:gd name="connsiteX1" fmla="*/ 918294 w 997749"/>
              <a:gd name="connsiteY1" fmla="*/ 33471 h 904176"/>
              <a:gd name="connsiteX2" fmla="*/ 927820 w 997749"/>
              <a:gd name="connsiteY2" fmla="*/ 206163 h 904176"/>
              <a:gd name="connsiteX3" fmla="*/ 922981 w 997749"/>
              <a:gd name="connsiteY3" fmla="*/ 809399 h 904176"/>
              <a:gd name="connsiteX4" fmla="*/ 0 w 997749"/>
              <a:gd name="connsiteY4" fmla="*/ 805430 h 904176"/>
              <a:gd name="connsiteX0" fmla="*/ 0 w 997749"/>
              <a:gd name="connsiteY0" fmla="*/ 772262 h 871008"/>
              <a:gd name="connsiteX1" fmla="*/ 918294 w 997749"/>
              <a:gd name="connsiteY1" fmla="*/ 303 h 871008"/>
              <a:gd name="connsiteX2" fmla="*/ 927820 w 997749"/>
              <a:gd name="connsiteY2" fmla="*/ 172995 h 871008"/>
              <a:gd name="connsiteX3" fmla="*/ 922981 w 997749"/>
              <a:gd name="connsiteY3" fmla="*/ 776231 h 871008"/>
              <a:gd name="connsiteX4" fmla="*/ 0 w 997749"/>
              <a:gd name="connsiteY4" fmla="*/ 772262 h 871008"/>
              <a:gd name="connsiteX0" fmla="*/ 0 w 927878"/>
              <a:gd name="connsiteY0" fmla="*/ 772262 h 871008"/>
              <a:gd name="connsiteX1" fmla="*/ 918294 w 927878"/>
              <a:gd name="connsiteY1" fmla="*/ 303 h 871008"/>
              <a:gd name="connsiteX2" fmla="*/ 927820 w 927878"/>
              <a:gd name="connsiteY2" fmla="*/ 172995 h 871008"/>
              <a:gd name="connsiteX3" fmla="*/ 922981 w 927878"/>
              <a:gd name="connsiteY3" fmla="*/ 776231 h 871008"/>
              <a:gd name="connsiteX4" fmla="*/ 0 w 927878"/>
              <a:gd name="connsiteY4" fmla="*/ 772262 h 871008"/>
              <a:gd name="connsiteX0" fmla="*/ 0 w 927878"/>
              <a:gd name="connsiteY0" fmla="*/ 772262 h 830259"/>
              <a:gd name="connsiteX1" fmla="*/ 918294 w 927878"/>
              <a:gd name="connsiteY1" fmla="*/ 303 h 830259"/>
              <a:gd name="connsiteX2" fmla="*/ 927820 w 927878"/>
              <a:gd name="connsiteY2" fmla="*/ 172995 h 830259"/>
              <a:gd name="connsiteX3" fmla="*/ 922981 w 927878"/>
              <a:gd name="connsiteY3" fmla="*/ 776231 h 830259"/>
              <a:gd name="connsiteX4" fmla="*/ 0 w 927878"/>
              <a:gd name="connsiteY4" fmla="*/ 772262 h 830259"/>
              <a:gd name="connsiteX0" fmla="*/ 8 w 927886"/>
              <a:gd name="connsiteY0" fmla="*/ 772262 h 782665"/>
              <a:gd name="connsiteX1" fmla="*/ 918302 w 927886"/>
              <a:gd name="connsiteY1" fmla="*/ 303 h 782665"/>
              <a:gd name="connsiteX2" fmla="*/ 927828 w 927886"/>
              <a:gd name="connsiteY2" fmla="*/ 172995 h 782665"/>
              <a:gd name="connsiteX3" fmla="*/ 922989 w 927886"/>
              <a:gd name="connsiteY3" fmla="*/ 776231 h 782665"/>
              <a:gd name="connsiteX4" fmla="*/ 8 w 927886"/>
              <a:gd name="connsiteY4" fmla="*/ 772262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86" h="782665">
                <a:moveTo>
                  <a:pt x="8" y="772262"/>
                </a:moveTo>
                <a:cubicBezTo>
                  <a:pt x="9319" y="643274"/>
                  <a:pt x="746998" y="67706"/>
                  <a:pt x="918302" y="303"/>
                </a:cubicBezTo>
                <a:cubicBezTo>
                  <a:pt x="930064" y="-4325"/>
                  <a:pt x="927047" y="43674"/>
                  <a:pt x="927828" y="172995"/>
                </a:cubicBezTo>
                <a:cubicBezTo>
                  <a:pt x="928609" y="302316"/>
                  <a:pt x="921257" y="565625"/>
                  <a:pt x="922989" y="776231"/>
                </a:cubicBezTo>
                <a:cubicBezTo>
                  <a:pt x="236540" y="773923"/>
                  <a:pt x="-1592" y="794427"/>
                  <a:pt x="8" y="7722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Номер слайда 2"/>
          <p:cNvSpPr txBox="1">
            <a:spLocks/>
          </p:cNvSpPr>
          <p:nvPr/>
        </p:nvSpPr>
        <p:spPr>
          <a:xfrm>
            <a:off x="8714311" y="6417266"/>
            <a:ext cx="272622" cy="383953"/>
          </a:xfrm>
          <a:prstGeom prst="rect">
            <a:avLst/>
          </a:prstGeom>
        </p:spPr>
        <p:txBody>
          <a:bodyPr vert="horz" lIns="91396" tIns="45696" rIns="91396" bIns="45696" rtlCol="0" anchor="ctr"/>
          <a:lstStyle>
            <a:defPPr>
              <a:defRPr lang="en-US"/>
            </a:defPPr>
            <a:lvl1pPr algn="r" defTabSz="685645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kk-KZ" sz="3200" dirty="0" smtClean="0">
                <a:solidFill>
                  <a:schemeClr val="bg1"/>
                </a:solidFill>
              </a:rPr>
              <a:t>9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4" val="RXP"/>
  <p:tag name="VARPPTCOMPATIBLERD03" val="RXP"/>
  <p:tag name="VARPPTTYPE" val="RXP"/>
  <p:tag name="VARPPTSLIDEFORMAT" val="RXP"/>
  <p:tag name="VARPPTLANG" val="RXPEnglish"/>
  <p:tag name="VARSAVEMESSAGETIMESTAMP" val="RXP25.04.20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5016058-85fa-4ebe-b010-8efb39e92dc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7856d18-be0a-4533-ab5c-56edd0c94fa3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7856d18-be0a-4533-ab5c-56edd0c94fa3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7856d18-be0a-4533-ab5c-56edd0c94fa3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2435</TotalTime>
  <Words>957</Words>
  <Application>Microsoft Office PowerPoint</Application>
  <PresentationFormat>Экран (4:3)</PresentationFormat>
  <Paragraphs>264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F. Hoffmann-La Roche,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Онкологическая служба Казахстана, достижения, перспективы развития  Директор КазНИИОиР, д.м.н. Кайдарова Д.Р.</dc:title>
  <dc:creator>Saparbekov, Ayan</dc:creator>
  <cp:lastModifiedBy>User</cp:lastModifiedBy>
  <cp:revision>886</cp:revision>
  <cp:lastPrinted>2017-07-20T11:35:10Z</cp:lastPrinted>
  <dcterms:created xsi:type="dcterms:W3CDTF">2017-03-31T03:17:12Z</dcterms:created>
  <dcterms:modified xsi:type="dcterms:W3CDTF">2018-04-05T17:48:17Z</dcterms:modified>
</cp:coreProperties>
</file>