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5" r:id="rId5"/>
    <p:sldId id="261" r:id="rId6"/>
    <p:sldId id="260" r:id="rId7"/>
    <p:sldId id="264" r:id="rId8"/>
    <p:sldId id="262" r:id="rId9"/>
    <p:sldId id="268" r:id="rId10"/>
    <p:sldId id="270" r:id="rId11"/>
    <p:sldId id="269" r:id="rId12"/>
    <p:sldId id="267" r:id="rId13"/>
    <p:sldId id="271" r:id="rId14"/>
    <p:sldId id="273" r:id="rId15"/>
    <p:sldId id="272" r:id="rId16"/>
    <p:sldId id="276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5" autoAdjust="0"/>
    <p:restoredTop sz="79715" autoAdjust="0"/>
  </p:normalViewPr>
  <p:slideViewPr>
    <p:cSldViewPr>
      <p:cViewPr>
        <p:scale>
          <a:sx n="82" d="100"/>
          <a:sy n="82" d="100"/>
        </p:scale>
        <p:origin x="-10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7F613-5E02-4AEF-8480-3286D7395C68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F10A0-9423-42AC-B7A1-CEB2BBEE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6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39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704856" cy="51705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Internship report</a:t>
            </a:r>
            <a:br>
              <a:rPr lang="en-US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from June 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 August 31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aseline="30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>
                <a:latin typeface="Times New Roman" pitchFamily="18" charset="0"/>
                <a:cs typeface="Times New Roman" pitchFamily="18" charset="0"/>
              </a:rPr>
            </a:br>
            <a:r>
              <a:rPr lang="en-US" sz="4900" baseline="30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en-US" sz="49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700" b="1" i="1" dirty="0">
                <a:latin typeface="Times New Roman" pitchFamily="18" charset="0"/>
                <a:cs typeface="Times New Roman" pitchFamily="18" charset="0"/>
              </a:rPr>
              <a:t>European Institute </a:t>
            </a:r>
            <a:r>
              <a:rPr lang="en-US" sz="5700" b="1" i="1" dirty="0" smtClean="0">
                <a:latin typeface="Times New Roman" pitchFamily="18" charset="0"/>
                <a:cs typeface="Times New Roman" pitchFamily="18" charset="0"/>
              </a:rPr>
              <a:t>of Oncology </a:t>
            </a:r>
            <a:r>
              <a:rPr lang="en-US" sz="5700" b="1" i="1" dirty="0">
                <a:latin typeface="Times New Roman" pitchFamily="18" charset="0"/>
                <a:cs typeface="Times New Roman" pitchFamily="18" charset="0"/>
              </a:rPr>
              <a:t>(IEO), </a:t>
            </a:r>
            <a:endParaRPr lang="en-US" sz="5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700" b="1" i="1" dirty="0" smtClean="0">
                <a:latin typeface="Times New Roman" pitchFamily="18" charset="0"/>
                <a:cs typeface="Times New Roman" pitchFamily="18" charset="0"/>
              </a:rPr>
              <a:t>Milan</a:t>
            </a:r>
            <a:r>
              <a:rPr lang="en-US" sz="5700" b="1" i="1" dirty="0">
                <a:latin typeface="Times New Roman" pitchFamily="18" charset="0"/>
                <a:cs typeface="Times New Roman" pitchFamily="18" charset="0"/>
              </a:rPr>
              <a:t>, Italy</a:t>
            </a:r>
          </a:p>
          <a:p>
            <a:pPr marL="0" indent="0" algn="ctr">
              <a:buNone/>
            </a:pPr>
            <a:endParaRPr lang="en-US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Assem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Toguzbayeva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MD,</a:t>
            </a:r>
          </a:p>
          <a:p>
            <a:pPr marL="0" indent="0" algn="r">
              <a:buNone/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reast surgeon,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student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19"/>
            <a:ext cx="1562899" cy="17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Senology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проводят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3 600 хирургических вмешательств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Лампэктомия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сигнальных лимфатических узлов;</a:t>
            </a:r>
          </a:p>
          <a:p>
            <a:pPr fontAlgn="base"/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Мастэктомию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сохранением сосков и последующей реконструкцией груди;</a:t>
            </a:r>
          </a:p>
          <a:p>
            <a:pPr fontAlgn="base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оккультного поражения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радионуклидной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сцинтиграфией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/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Интраоперационная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лучевая терапия.</a:t>
            </a:r>
          </a:p>
          <a:p>
            <a:pPr fontAlgn="base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Одномоментная реконструктивная  операции груди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имплантантами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однодневная хирургия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дномоментной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реконструкцией 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лоскутом обеих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молочных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</a:t>
            </a:r>
          </a:p>
          <a:p>
            <a:pPr fontAlgn="base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дномоментной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реконструкцией 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лоскутом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железы</a:t>
            </a:r>
          </a:p>
          <a:p>
            <a:pPr fontAlgn="base"/>
            <a:r>
              <a:rPr lang="kk-KZ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Микрохирургическая операция-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железы 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DIEP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лоскутом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Онкопластических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редукционных операции при раке молочной железы</a:t>
            </a:r>
          </a:p>
          <a:p>
            <a:pPr fontAlgn="base"/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Липофилинг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молочных желез после реконструкции.</a:t>
            </a:r>
          </a:p>
          <a:p>
            <a:pPr fontAlgn="base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соска после радикальных операции при раке молочных желез и т.д.</a:t>
            </a:r>
          </a:p>
          <a:p>
            <a:pPr fontAlgn="base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Радикальная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мастэктомия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роботом Да Винчи</a:t>
            </a:r>
          </a:p>
          <a:p>
            <a:pPr fontAlgn="base"/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6" name="Picture 4" descr="C:\Users\User\Downloads\фото Италия\20180706_153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54820"/>
            <a:ext cx="26998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фото Италия\20180918_170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0734"/>
            <a:ext cx="23042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фото Италия\20180608_145154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59076"/>
            <a:ext cx="2761468" cy="26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биопсия сигнальных лимфатических узлов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оккультного поражения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фото Италия\20180606_123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963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фото Италия\17-09-2018_13-41-06\20180606_085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457364"/>
            <a:ext cx="25922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фото Италия\17-09-2018_13-41-06\20180605_144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57364"/>
            <a:ext cx="2592288" cy="29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7220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фото Италия\20180604_175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963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7220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ownloads\фото Италия\20180719_1516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028"/>
            <a:ext cx="46085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фото Италия\20180605_155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42" y="3838614"/>
            <a:ext cx="2844316" cy="23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24267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Микрохирургическая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техника: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Реконструкция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железы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DIEP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525315"/>
            <a:ext cx="3870449" cy="26008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фото Италия\14-09-2018_13-35-51\20180801_13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6004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фото Италия\19-09-2018_06-18-07\20180613_124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24482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фото Италия\19-09-2018_06-18-07\20180613_122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25316"/>
            <a:ext cx="2503314" cy="27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82"/>
            <a:ext cx="165618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7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Операция с помощью робота Да Винчи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ownloads\фото Италия\20180711_112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4441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фото Италия\20180711_083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230425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фото Италия\20180711_152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76042"/>
            <a:ext cx="2412268" cy="24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658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ownloads\фото Италия\20180627_133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5383"/>
            <a:ext cx="30243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фото Италия\20180628_120719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57710"/>
            <a:ext cx="324036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фото Италия\20180831_1125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4" y="811447"/>
            <a:ext cx="46579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" y="116632"/>
            <a:ext cx="1658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ownloads\фото Италия\20180829_112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664296" cy="2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Ознакомилась с системой работы Института в области Маммологии;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Освоила использование современной технологии и методов операции при РМЖ;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Научилась реконструктивным-восстановительным операциям при сложных ситуациях РМЖ;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Ознакомилась со стандартами и алгоритмами диагностики и лечения при РМЖ;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Получен сертификат.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658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7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6449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Доки скан\Тогузбаева А.Я\IE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00200"/>
            <a:ext cx="33812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" y="116632"/>
            <a:ext cx="1658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2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Предложения…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Увеличить хирургическую активность реконструктивных-восстановительных операций в нашем Центре.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При ранних стадиях РМЖ пациентам проводить  удаление сторожевых лимфоузлов  вместо расширенных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лимфодиссекций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Приобрести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сцинтиграфический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аппарат  для определения  сторожевых лимфоузлов.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 Организовать мастер классы с участием пластических хирургов Европейского института онкологии для обучения микрохирургических операций при РМЖ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DIEP-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лоскут).  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8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49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8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70" y="110703"/>
            <a:ext cx="1543050" cy="151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smtClean="0">
                <a:latin typeface="Times New Roman" pitchFamily="18" charset="0"/>
                <a:cs typeface="Times New Roman" pitchFamily="18" charset="0"/>
              </a:rPr>
              <a:t>European Institute of </a:t>
            </a: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ctr">
              <a:buNone/>
            </a:pP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300" b="1" i="1" dirty="0" smtClean="0">
                <a:latin typeface="Times New Roman" pitchFamily="18" charset="0"/>
                <a:cs typeface="Times New Roman" pitchFamily="18" charset="0"/>
              </a:rPr>
              <a:t>Oncology (IEO), Milan, Italy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Division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Senology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(Breast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Plastic and reconstructive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surgery)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 status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Observership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status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Supporting Program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European School of Oncology (ESO)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www.eso.net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173"/>
            <a:ext cx="1546365" cy="174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1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42592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European Institute of Oncology (IEO)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84784"/>
            <a:ext cx="2242592" cy="4641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8002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104456" cy="281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00" y="1484784"/>
            <a:ext cx="3706217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5"/>
            <a:ext cx="3672408" cy="281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IEO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(Европейский Институт Онкологии)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 основан в 1994 году. Сейчас это одна из самых престижных онкологических клиник во всем мире и  является одной из ведущих мировых клиник по лечению рака молочной железы, а также один из самых комплексных, быстроразвивающихся центров лечения рака в Европе.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" y="1628799"/>
            <a:ext cx="3075434" cy="218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9" y="260649"/>
            <a:ext cx="169038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9" y="4005064"/>
            <a:ext cx="303609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1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Umberto Veronesi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был основателем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Европейского института онкологии.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хирургом, исследователем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ученым мирового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поездки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опыт в разных реконструктивных и восстановительных операциях при РМЖ, а также ознакомиться со стандартами и алгоритмами диагностики и лечения РМЖ.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ownloads\фото Италия\20180813_172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002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5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European Institute of Oncology (IEO)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9224"/>
            <a:ext cx="3178696" cy="45669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798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0591"/>
            <a:ext cx="37444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User\Downloads\фото Италия\20180829_1929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81642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фото Италия\20180604_181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08" y="4149080"/>
            <a:ext cx="21602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ЕИО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 318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Abdominal-pelvic surgery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Anesthesiology and intensive care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treatments (Breast cancer, Gynecologic, 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Melanoma and Sarcoma, urogenital , head and neck)   </a:t>
            </a:r>
          </a:p>
          <a:p>
            <a:pPr marL="514350" indent="-514350">
              <a:buAutoNum type="arabicPeriod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surgery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Senology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and reconstructive surgery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 cancer surgery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and neck oncology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haemato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-oncology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cell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medicine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Psycho-oncology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Palliative care and pain therapy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Radiotherapy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medicine.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17986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ownloads\фото Италия\20180605_124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38" y="980728"/>
            <a:ext cx="27903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wnloads\фото Италия\21-09-2018_15-26-19\20180711_132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5"/>
            <a:ext cx="27723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Однодневной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Хирургии 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Surgery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ирургические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процедуры, не требующие госпитализации на ночь, выполняются в операционном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отделение имеет несколько мест, доступных в случае необходимости во время раннего послеоперационного периода.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17986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ownloads\фото Италия\20180604_134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96344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фото Италия\20180717_124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3046040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фото Италия\20180806_094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251"/>
            <a:ext cx="3131840" cy="28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фото Италия\20180813_1608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34" y="3284984"/>
            <a:ext cx="3899401" cy="32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0" y="260252"/>
            <a:ext cx="190691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ownloads\фото Италия\21-09-2018_15-26-19\20180605_0850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60" y="260252"/>
            <a:ext cx="3261279" cy="28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411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          Internship report       (from June 1st to  August 31st)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Clinical divisions</vt:lpstr>
      <vt:lpstr>Презентация PowerPoint</vt:lpstr>
      <vt:lpstr>Презентация PowerPoint</vt:lpstr>
      <vt:lpstr> Ежегодно врачи  (Senology) отделения проводят  3 600 хирургических вмешательств. </vt:lpstr>
      <vt:lpstr>Презентация PowerPoint</vt:lpstr>
      <vt:lpstr>Презентация PowerPoint</vt:lpstr>
      <vt:lpstr>                 Микрохирургическая техника:                                    Реконструкция молочной железы DIEP лоскутом </vt:lpstr>
      <vt:lpstr>         Операция с помощью робота Да Винчи</vt:lpstr>
      <vt:lpstr>Презентация PowerPoint</vt:lpstr>
      <vt:lpstr>Итоги: </vt:lpstr>
      <vt:lpstr>Certificate</vt:lpstr>
      <vt:lpstr>    Предложения…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Asem</dc:creator>
  <cp:lastModifiedBy>Asem</cp:lastModifiedBy>
  <cp:revision>89</cp:revision>
  <dcterms:created xsi:type="dcterms:W3CDTF">2018-08-14T15:28:38Z</dcterms:created>
  <dcterms:modified xsi:type="dcterms:W3CDTF">2018-09-23T18:59:07Z</dcterms:modified>
</cp:coreProperties>
</file>