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8" r:id="rId4"/>
    <p:sldId id="276" r:id="rId5"/>
    <p:sldId id="260" r:id="rId6"/>
    <p:sldId id="287" r:id="rId7"/>
    <p:sldId id="29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2D4D6-4454-446F-8FAA-B02F3858F7A3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26010-970A-4413-9029-1A6B1238A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9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742C-F946-4286-BA0D-11298655A7FA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3AB8-6EDF-40AD-BBFD-00AD28A2F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9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742C-F946-4286-BA0D-11298655A7FA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3AB8-6EDF-40AD-BBFD-00AD28A2F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4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742C-F946-4286-BA0D-11298655A7FA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3AB8-6EDF-40AD-BBFD-00AD28A2F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9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742C-F946-4286-BA0D-11298655A7FA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3AB8-6EDF-40AD-BBFD-00AD28A2F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8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742C-F946-4286-BA0D-11298655A7FA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3AB8-6EDF-40AD-BBFD-00AD28A2F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48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742C-F946-4286-BA0D-11298655A7FA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3AB8-6EDF-40AD-BBFD-00AD28A2F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742C-F946-4286-BA0D-11298655A7FA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3AB8-6EDF-40AD-BBFD-00AD28A2F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87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742C-F946-4286-BA0D-11298655A7FA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3AB8-6EDF-40AD-BBFD-00AD28A2F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85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742C-F946-4286-BA0D-11298655A7FA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3AB8-6EDF-40AD-BBFD-00AD28A2F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54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742C-F946-4286-BA0D-11298655A7FA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3AB8-6EDF-40AD-BBFD-00AD28A2F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742C-F946-4286-BA0D-11298655A7FA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D3AB8-6EDF-40AD-BBFD-00AD28A2F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39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7742C-F946-4286-BA0D-11298655A7FA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D3AB8-6EDF-40AD-BBFD-00AD28A2F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6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463599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8024" y="854420"/>
            <a:ext cx="41044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ea typeface="+mj-ea"/>
                <a:cs typeface="+mj-cs"/>
              </a:rPr>
              <a:t>4-5 октября 2018г </a:t>
            </a:r>
            <a:r>
              <a:rPr lang="ru-RU" sz="3200" b="1" dirty="0" smtClean="0">
                <a:solidFill>
                  <a:prstClr val="black"/>
                </a:solidFill>
                <a:ea typeface="+mj-ea"/>
                <a:cs typeface="+mj-cs"/>
              </a:rPr>
              <a:t>в</a:t>
            </a:r>
          </a:p>
          <a:p>
            <a:r>
              <a:rPr lang="ru-RU" sz="3200" b="1" dirty="0" smtClean="0">
                <a:solidFill>
                  <a:prstClr val="black"/>
                </a:solidFill>
                <a:ea typeface="+mj-ea"/>
                <a:cs typeface="+mj-cs"/>
              </a:rPr>
              <a:t>г </a:t>
            </a:r>
            <a:r>
              <a:rPr lang="ru-RU" sz="3200" b="1" dirty="0">
                <a:solidFill>
                  <a:prstClr val="black"/>
                </a:solidFill>
                <a:ea typeface="+mj-ea"/>
                <a:cs typeface="+mj-cs"/>
              </a:rPr>
              <a:t>Москве был проведен очередной </a:t>
            </a:r>
            <a:r>
              <a:rPr lang="ru-RU" sz="3200" b="1" dirty="0" smtClean="0">
                <a:solidFill>
                  <a:prstClr val="black"/>
                </a:solidFill>
                <a:ea typeface="+mj-ea"/>
                <a:cs typeface="+mj-cs"/>
              </a:rPr>
              <a:t>13 -международный </a:t>
            </a:r>
            <a:r>
              <a:rPr lang="ru-RU" sz="3200" b="1" dirty="0">
                <a:solidFill>
                  <a:prstClr val="black"/>
                </a:solidFill>
                <a:ea typeface="+mj-ea"/>
                <a:cs typeface="+mj-cs"/>
              </a:rPr>
              <a:t>конгресс Российского общества </a:t>
            </a:r>
            <a:r>
              <a:rPr lang="ru-RU" sz="3200" b="1" dirty="0" err="1" smtClean="0">
                <a:solidFill>
                  <a:prstClr val="black"/>
                </a:solidFill>
                <a:ea typeface="+mj-ea"/>
                <a:cs typeface="+mj-cs"/>
              </a:rPr>
              <a:t>онкоурологов</a:t>
            </a:r>
            <a:r>
              <a:rPr lang="ru-RU" sz="32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ea typeface="+mj-ea"/>
                <a:cs typeface="+mj-cs"/>
              </a:rPr>
              <a:t>(РООУ). </a:t>
            </a:r>
            <a:r>
              <a:rPr lang="ru-RU" sz="32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32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3200" b="1" dirty="0" smtClean="0">
                <a:solidFill>
                  <a:prstClr val="black"/>
                </a:solidFill>
                <a:ea typeface="+mj-ea"/>
                <a:cs typeface="+mj-cs"/>
              </a:rPr>
              <a:t>Из </a:t>
            </a:r>
            <a:r>
              <a:rPr lang="ru-RU" sz="3200" b="1" dirty="0" err="1">
                <a:solidFill>
                  <a:prstClr val="black"/>
                </a:solidFill>
                <a:ea typeface="+mj-ea"/>
                <a:cs typeface="+mj-cs"/>
              </a:rPr>
              <a:t>КазНИИОиР</a:t>
            </a:r>
            <a:r>
              <a:rPr lang="ru-RU" sz="3200" b="1" dirty="0">
                <a:solidFill>
                  <a:prstClr val="black"/>
                </a:solidFill>
                <a:ea typeface="+mj-ea"/>
                <a:cs typeface="+mj-cs"/>
              </a:rPr>
              <a:t>  центра </a:t>
            </a:r>
            <a:r>
              <a:rPr lang="ru-RU" sz="3200" b="1" dirty="0" err="1">
                <a:solidFill>
                  <a:prstClr val="black"/>
                </a:solidFill>
                <a:ea typeface="+mj-ea"/>
                <a:cs typeface="+mj-cs"/>
              </a:rPr>
              <a:t>онкоурологии</a:t>
            </a:r>
            <a:r>
              <a:rPr lang="ru-RU" sz="3200" b="1" dirty="0">
                <a:solidFill>
                  <a:prstClr val="black"/>
                </a:solidFill>
                <a:ea typeface="+mj-ea"/>
                <a:cs typeface="+mj-cs"/>
              </a:rPr>
              <a:t> было </a:t>
            </a:r>
            <a:r>
              <a:rPr lang="ru-RU" sz="3200" b="1" dirty="0" smtClean="0">
                <a:solidFill>
                  <a:prstClr val="black"/>
                </a:solidFill>
                <a:ea typeface="+mj-ea"/>
                <a:cs typeface="+mj-cs"/>
              </a:rPr>
              <a:t>представлено </a:t>
            </a:r>
          </a:p>
          <a:p>
            <a:r>
              <a:rPr lang="ru-RU" sz="3200" b="1" dirty="0" smtClean="0">
                <a:solidFill>
                  <a:prstClr val="black"/>
                </a:solidFill>
                <a:ea typeface="+mj-ea"/>
                <a:cs typeface="+mj-cs"/>
              </a:rPr>
              <a:t>4 доклада.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485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3925"/>
            <a:ext cx="9144000" cy="2088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на тему: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Интракорпоральная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резекция почки в условиях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холодовой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ишемии с регионарной перфузией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Н.С. Нургалиев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Е.Р.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Бурумкулов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Б.Т.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Онгарбаев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Н.С.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З.Б. Гасанов (Республика Казахстан, г. Алматы)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48409" y="1507335"/>
            <a:ext cx="3807423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1800"/>
            <a:ext cx="3284603" cy="246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0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Доклад на тему: </a:t>
            </a:r>
            <a:r>
              <a:rPr lang="ru-RU" sz="2000" b="1" dirty="0" smtClean="0"/>
              <a:t>Моделирование стоимости сохранения качества жизни для программы ранней диагностики рака предстательной железы </a:t>
            </a:r>
          </a:p>
          <a:p>
            <a:r>
              <a:rPr lang="ru-RU" sz="2000" dirty="0" smtClean="0"/>
              <a:t>Н.С. Нургалиев, </a:t>
            </a:r>
            <a:r>
              <a:rPr lang="ru-RU" sz="2000" b="1" u="sng" dirty="0" smtClean="0"/>
              <a:t>Е.И. </a:t>
            </a:r>
            <a:r>
              <a:rPr lang="ru-RU" sz="2000" b="1" u="sng" dirty="0" err="1" smtClean="0"/>
              <a:t>Ишкинин</a:t>
            </a:r>
            <a:r>
              <a:rPr lang="ru-RU" sz="2000" dirty="0" smtClean="0"/>
              <a:t>, А.Ж. </a:t>
            </a:r>
            <a:r>
              <a:rPr lang="ru-RU" sz="2000" dirty="0" err="1" smtClean="0"/>
              <a:t>Жылкайдарова</a:t>
            </a:r>
            <a:r>
              <a:rPr lang="ru-RU" sz="2000" dirty="0" smtClean="0"/>
              <a:t> (Казахстан)</a:t>
            </a:r>
            <a:endParaRPr lang="ru-RU" sz="2000" dirty="0"/>
          </a:p>
        </p:txBody>
      </p:sp>
      <p:pic>
        <p:nvPicPr>
          <p:cNvPr id="8195" name="Picture 3" descr="C:\Users\user\Desktop\РООУ фото конгресс\20181005_092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95536"/>
            <a:ext cx="5298211" cy="541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5" t="14048" r="27524" b="20000"/>
          <a:stretch/>
        </p:blipFill>
        <p:spPr bwMode="auto">
          <a:xfrm>
            <a:off x="4379450" y="1628800"/>
            <a:ext cx="4643497" cy="386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3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0"/>
            <a:ext cx="87732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секции молодых</a:t>
            </a:r>
            <a:r>
              <a:rPr kumimoji="0" lang="ru-RU" sz="2000" i="0" strike="noStrike" kern="0" cap="none" spc="0" normalizeH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ученых доклад на тему</a:t>
            </a:r>
            <a:r>
              <a:rPr kumimoji="0" lang="ru-RU" sz="2000" b="1" i="0" strike="noStrike" kern="0" cap="none" spc="0" normalizeH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ru-RU" sz="2000" b="1" i="0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Отдаленные результаты хирургического лечения рака почки , осложненного опухолевым тромбозом</a:t>
            </a:r>
          </a:p>
          <a:p>
            <a:pPr marL="36576" lvl="0">
              <a:buClr>
                <a:srgbClr val="F07F09"/>
              </a:buClr>
              <a:buSzPct val="80000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Нургалиев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Н.С.,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Ишкинин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Е.И.,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Гасанов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З.Б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 descr="C:\Users\user\Downloads\IMG-20181005-WA00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r="13333"/>
          <a:stretch/>
        </p:blipFill>
        <p:spPr bwMode="auto">
          <a:xfrm>
            <a:off x="107504" y="1628800"/>
            <a:ext cx="4861459" cy="269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ser\Downloads\IMG-20181004-WA00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6" t="10255" r="13023" b="27086"/>
          <a:stretch/>
        </p:blipFill>
        <p:spPr bwMode="auto">
          <a:xfrm>
            <a:off x="107504" y="4399852"/>
            <a:ext cx="4929235" cy="241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39" y="1628800"/>
            <a:ext cx="3999757" cy="279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27815"/>
            <a:ext cx="3816424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0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РООУ фото конгресс\20181005_1753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4722" r="3333" b="15834"/>
          <a:stretch/>
        </p:blipFill>
        <p:spPr bwMode="auto">
          <a:xfrm>
            <a:off x="251520" y="1672005"/>
            <a:ext cx="8568952" cy="51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24" y="269776"/>
            <a:ext cx="9036496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Доклад на тему : </a:t>
            </a:r>
            <a:r>
              <a:rPr lang="ru-RU" sz="2400" b="1" dirty="0" smtClean="0"/>
              <a:t>Паллиативная лучевая терапия при раке простаты с метастатическим поражением костей скелета</a:t>
            </a:r>
            <a:br>
              <a:rPr lang="ru-RU" sz="2400" b="1" dirty="0" smtClean="0"/>
            </a:br>
            <a:r>
              <a:rPr lang="ru-RU" sz="2400" b="1" u="sng" dirty="0" smtClean="0"/>
              <a:t>Гончарова А.А, </a:t>
            </a:r>
            <a:r>
              <a:rPr lang="ru-RU" sz="2400" dirty="0" err="1" smtClean="0"/>
              <a:t>Раимжанов</a:t>
            </a:r>
            <a:r>
              <a:rPr lang="ru-RU" sz="2400" dirty="0" smtClean="0"/>
              <a:t> К.Б. (резиденты 2 года)</a:t>
            </a:r>
            <a:br>
              <a:rPr lang="ru-RU" sz="2400" dirty="0" smtClean="0"/>
            </a:br>
            <a:r>
              <a:rPr lang="ru-RU" sz="2400" dirty="0" smtClean="0"/>
              <a:t>Нургалиев Н.С., </a:t>
            </a:r>
            <a:r>
              <a:rPr lang="ru-RU" sz="2400" dirty="0" err="1" smtClean="0"/>
              <a:t>Ишкинин</a:t>
            </a:r>
            <a:r>
              <a:rPr lang="ru-RU" sz="2400" dirty="0" smtClean="0"/>
              <a:t> Е.И.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92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t="14635" r="15780" b="21198"/>
          <a:stretch/>
        </p:blipFill>
        <p:spPr bwMode="auto">
          <a:xfrm>
            <a:off x="-23259" y="2420888"/>
            <a:ext cx="9061544" cy="413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6632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err="1" smtClean="0"/>
              <a:t>Постерные</a:t>
            </a:r>
            <a:r>
              <a:rPr lang="ru-RU" sz="2800" b="1" dirty="0" smtClean="0"/>
              <a:t> доклады: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 err="1"/>
              <a:t>Интракорпоральная</a:t>
            </a:r>
            <a:r>
              <a:rPr lang="ru-RU" sz="2800" dirty="0"/>
              <a:t> резекция почки в условиях </a:t>
            </a:r>
            <a:r>
              <a:rPr lang="ru-RU" sz="2800" dirty="0" err="1"/>
              <a:t>холодовой</a:t>
            </a:r>
            <a:r>
              <a:rPr lang="ru-RU" sz="2800" dirty="0"/>
              <a:t> ишемии с регионарной </a:t>
            </a:r>
            <a:r>
              <a:rPr lang="ru-RU" sz="2800" dirty="0" smtClean="0"/>
              <a:t>перфузией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/>
              <a:t>Паллиативная лучевая терапия при раке простаты с метастатическим поражением костей </a:t>
            </a:r>
            <a:r>
              <a:rPr lang="ru-RU" sz="2800" dirty="0" smtClean="0"/>
              <a:t>скелета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037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20181004_1601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9" r="21905"/>
          <a:stretch/>
        </p:blipFill>
        <p:spPr bwMode="auto">
          <a:xfrm>
            <a:off x="444619" y="116632"/>
            <a:ext cx="8231837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6983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155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Доклад на тему : Паллиативная лучевая терапия при раке простаты с метастатическим поражением костей скелета Гончарова А.А, Раимжанов К.Б. (резиденты 2 года) Нургалиев Н.С., Ишкинин Е.И.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4-5 октября в Москве проходил очередной 13 международный конгресс Российского общества онкоурологов</dc:title>
  <dc:creator>1</dc:creator>
  <cp:lastModifiedBy>1</cp:lastModifiedBy>
  <cp:revision>32</cp:revision>
  <dcterms:created xsi:type="dcterms:W3CDTF">2018-10-08T04:32:42Z</dcterms:created>
  <dcterms:modified xsi:type="dcterms:W3CDTF">2018-10-09T07:55:13Z</dcterms:modified>
</cp:coreProperties>
</file>